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66" r:id="rId3"/>
    <p:sldId id="311" r:id="rId4"/>
    <p:sldId id="267" r:id="rId5"/>
    <p:sldId id="301" r:id="rId6"/>
    <p:sldId id="302" r:id="rId7"/>
    <p:sldId id="303" r:id="rId8"/>
    <p:sldId id="305" r:id="rId9"/>
    <p:sldId id="308" r:id="rId10"/>
    <p:sldId id="306" r:id="rId11"/>
    <p:sldId id="309" r:id="rId12"/>
    <p:sldId id="310" r:id="rId13"/>
  </p:sldIdLst>
  <p:sldSz cx="9144000" cy="6858000" type="screen4x3"/>
  <p:notesSz cx="6797675" cy="99282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12B"/>
    <a:srgbClr val="D0D0D0"/>
    <a:srgbClr val="698335"/>
    <a:srgbClr val="CCCA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13DD4-323A-4905-814B-BB658E711E6F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6A75-926A-4962-BA32-F0531DA6951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8045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85D2D-462D-43AE-A9F4-402CA2E58AE2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ECBA9-383B-4C1D-9CEC-4BF3DEEF3F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752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CBA9-383B-4C1D-9CEC-4BF3DEEF3FB5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328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694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28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758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406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568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565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022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528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941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152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857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07B2-FA88-4613-ABA9-0DFCA9FA8786}" type="datetimeFigureOut">
              <a:rPr lang="pt-PT" smtClean="0"/>
              <a:t>27-08-2014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9E31-16D1-4FAE-BEE7-610A9945932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65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6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027" name="Picture 3" descr="T:\Templates\logotip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aixaDeTexto 8"/>
            <p:cNvSpPr txBox="1"/>
            <p:nvPr/>
          </p:nvSpPr>
          <p:spPr>
            <a:xfrm>
              <a:off x="442196" y="620688"/>
              <a:ext cx="8207896" cy="4647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pt-PT" sz="5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SEMINÁRIO</a:t>
              </a:r>
              <a:r>
                <a:rPr lang="pt-PT" sz="3600" dirty="0" smtClean="0"/>
                <a:t> </a:t>
              </a:r>
            </a:p>
            <a:p>
              <a:pPr algn="ctr">
                <a:lnSpc>
                  <a:spcPct val="200000"/>
                </a:lnSpc>
              </a:pPr>
              <a:r>
                <a:rPr lang="pt-PT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Novas Oportunidades para a Agricultura</a:t>
              </a:r>
            </a:p>
            <a:p>
              <a:pPr algn="ctr">
                <a:lnSpc>
                  <a:spcPct val="200000"/>
                </a:lnSpc>
              </a:pPr>
              <a:r>
                <a:rPr lang="pt-PT" sz="2400" b="1" dirty="0" smtClean="0"/>
                <a:t>COMO CRIAR O SEU NEGÓCIO </a:t>
              </a:r>
              <a:endParaRPr lang="pt-PT" sz="2400" b="1" dirty="0" smtClean="0"/>
            </a:p>
            <a:p>
              <a:pPr algn="ctr">
                <a:lnSpc>
                  <a:spcPct val="200000"/>
                </a:lnSpc>
              </a:pPr>
              <a:r>
                <a:rPr lang="pt-PT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AUDITÓRIO DO CENTRO DE NEGÓCIOS E INOVAÇÃO (PAVILHÃO MULTIUSOS)</a:t>
              </a:r>
              <a:endParaRPr lang="pt-PT" sz="2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>
                <a:lnSpc>
                  <a:spcPct val="200000"/>
                </a:lnSpc>
              </a:pPr>
              <a:r>
                <a:rPr lang="pt-PT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RIO MAIOR</a:t>
              </a:r>
              <a:r>
                <a:rPr lang="pt-PT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 </a:t>
              </a:r>
              <a:endPara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0" name="CaixaDeTexto 9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13" name="Conexão reta 12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07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17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8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CaixaDeTexto 10"/>
          <p:cNvSpPr txBox="1"/>
          <p:nvPr/>
        </p:nvSpPr>
        <p:spPr>
          <a:xfrm>
            <a:off x="467544" y="980728"/>
            <a:ext cx="82089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Elementos instrutórios</a:t>
            </a:r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Os elementos instrutórios são </a:t>
            </a:r>
            <a:r>
              <a:rPr lang="pt-PT" u="sng" dirty="0" smtClean="0"/>
              <a:t>os previstos no </a:t>
            </a:r>
            <a:r>
              <a:rPr lang="pt-PT" b="1" u="sng" dirty="0" smtClean="0"/>
              <a:t>artigo 12.º da Portaria n.º 302/2013, de 16 de outubro</a:t>
            </a:r>
          </a:p>
          <a:p>
            <a:pPr algn="ctr"/>
            <a:endParaRPr lang="pt-PT" dirty="0"/>
          </a:p>
          <a:p>
            <a:pPr algn="just"/>
            <a:r>
              <a:rPr lang="pt-PT" dirty="0" smtClean="0"/>
              <a:t>O procedimento será </a:t>
            </a:r>
            <a:r>
              <a:rPr lang="pt-PT" b="1" dirty="0" smtClean="0"/>
              <a:t>obrigatoriamente</a:t>
            </a:r>
            <a:r>
              <a:rPr lang="pt-PT" dirty="0" smtClean="0"/>
              <a:t> </a:t>
            </a:r>
            <a:r>
              <a:rPr lang="pt-PT" dirty="0" smtClean="0"/>
              <a:t>em formato digital.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/>
              <a:t>A mera comunicação prévia significa a aceitação </a:t>
            </a:r>
            <a:r>
              <a:rPr lang="pt-PT" dirty="0" smtClean="0"/>
              <a:t>de termo </a:t>
            </a:r>
            <a:r>
              <a:rPr lang="pt-PT" dirty="0"/>
              <a:t>de responsabilidade, disponibilizado ao </a:t>
            </a:r>
            <a:r>
              <a:rPr lang="pt-PT" dirty="0" smtClean="0"/>
              <a:t>requerente no </a:t>
            </a:r>
            <a:r>
              <a:rPr lang="pt-PT" dirty="0"/>
              <a:t>«Balcão do empreendedor», no qual declara </a:t>
            </a:r>
            <a:r>
              <a:rPr lang="pt-PT" dirty="0" smtClean="0"/>
              <a:t>conhecer e </a:t>
            </a:r>
            <a:r>
              <a:rPr lang="pt-PT" dirty="0"/>
              <a:t>cumprir as exigências legais aplicáveis à sua </a:t>
            </a:r>
            <a:r>
              <a:rPr lang="pt-PT" dirty="0" smtClean="0"/>
              <a:t>atividade em </a:t>
            </a:r>
            <a:r>
              <a:rPr lang="pt-PT" dirty="0"/>
              <a:t>matéria de segurança e saúde no trabalho e </a:t>
            </a:r>
            <a:r>
              <a:rPr lang="pt-PT" dirty="0" smtClean="0"/>
              <a:t>ambiente, bem </a:t>
            </a:r>
            <a:r>
              <a:rPr lang="pt-PT" dirty="0"/>
              <a:t>como, quando aplicável, as exigências em matéria </a:t>
            </a:r>
            <a:r>
              <a:rPr lang="pt-PT" dirty="0" smtClean="0"/>
              <a:t>de segurança </a:t>
            </a:r>
            <a:r>
              <a:rPr lang="pt-PT" dirty="0"/>
              <a:t>alimentar e os limiares de produção </a:t>
            </a:r>
            <a:r>
              <a:rPr lang="pt-PT" dirty="0" smtClean="0"/>
              <a:t>previstos na </a:t>
            </a:r>
            <a:r>
              <a:rPr lang="pt-PT" dirty="0"/>
              <a:t>parte 2 -A do anexo I ao </a:t>
            </a:r>
            <a:r>
              <a:rPr lang="pt-PT" dirty="0" smtClean="0"/>
              <a:t>SIR – </a:t>
            </a:r>
            <a:r>
              <a:rPr lang="pt-PT" b="1" u="sng" dirty="0" smtClean="0"/>
              <a:t>maior responsabilização do industrial</a:t>
            </a:r>
          </a:p>
          <a:p>
            <a:pPr algn="ctr"/>
            <a:endParaRPr lang="pt-PT" dirty="0" smtClean="0"/>
          </a:p>
          <a:p>
            <a:pPr algn="ctr"/>
            <a:endParaRPr lang="pt-PT" dirty="0"/>
          </a:p>
        </p:txBody>
      </p:sp>
      <p:grpSp>
        <p:nvGrpSpPr>
          <p:cNvPr id="9" name="Grupo 8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0" name="CaixaDeTexto 9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12" name="Conexão reta 11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616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18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9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ângulo 15"/>
          <p:cNvSpPr/>
          <p:nvPr/>
        </p:nvSpPr>
        <p:spPr>
          <a:xfrm>
            <a:off x="2069976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400" b="1" dirty="0"/>
              <a:t>CONCLUSÃO</a:t>
            </a:r>
          </a:p>
          <a:p>
            <a:pPr algn="ctr">
              <a:lnSpc>
                <a:spcPct val="150000"/>
              </a:lnSpc>
            </a:pPr>
            <a:r>
              <a:rPr lang="pt-PT" sz="2400" b="1" u="sng" dirty="0" smtClean="0"/>
              <a:t>EM TERMOS PRÁTICOS: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95536" y="1352957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pt-PT" sz="1600" dirty="0" smtClean="0"/>
              <a:t>Produção / transformação – produto diferenciado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pt-PT" sz="1600" dirty="0" smtClean="0"/>
              <a:t>Verificar a utilização do local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pt-PT" sz="1600" dirty="0" smtClean="0"/>
              <a:t>Identificar a atividade </a:t>
            </a:r>
            <a:r>
              <a:rPr lang="pt-PT" sz="1400" dirty="0" smtClean="0"/>
              <a:t>(anexos da legislação)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pt-PT" sz="1600" dirty="0" smtClean="0"/>
              <a:t>Compatibilidade da atividade com a utilização do edifício/fração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pt-PT" sz="1600" dirty="0" smtClean="0"/>
              <a:t>Documentos necessários em formato digital</a:t>
            </a:r>
            <a:endParaRPr lang="pt-PT" sz="1600" b="1" dirty="0" smtClean="0"/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pt-PT" sz="1600" dirty="0" smtClean="0"/>
              <a:t>Simulação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pt-PT" sz="1600" dirty="0" smtClean="0"/>
              <a:t>Formulário de mera comunicação prévia– devidamente preenchido - implica correio eletrónico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pt-PT" sz="1600" dirty="0" smtClean="0"/>
              <a:t>Receção do documento de submissão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pt-PT" sz="1600" dirty="0" smtClean="0"/>
              <a:t>Pagamento de taxas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2" name="CaixaDeTexto 11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13" name="Conexão reta 12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05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18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9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CaixaDeTexto 10"/>
          <p:cNvSpPr txBox="1"/>
          <p:nvPr/>
        </p:nvSpPr>
        <p:spPr>
          <a:xfrm>
            <a:off x="2592243" y="5333146"/>
            <a:ext cx="3779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/>
              <a:t>rui.correia@cm-abrantes.pt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862042" y="434846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dirty="0" smtClean="0"/>
              <a:t>Obrigado</a:t>
            </a:r>
            <a:endParaRPr lang="pt-PT" sz="3600" dirty="0"/>
          </a:p>
        </p:txBody>
      </p:sp>
      <p:grpSp>
        <p:nvGrpSpPr>
          <p:cNvPr id="10" name="Grupo 9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2" name="CaixaDeTexto 11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13" name="Conexão reta 12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27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19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20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CaixaDeTexto 9"/>
          <p:cNvSpPr txBox="1"/>
          <p:nvPr/>
        </p:nvSpPr>
        <p:spPr>
          <a:xfrm>
            <a:off x="468052" y="871199"/>
            <a:ext cx="8207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2800" dirty="0" smtClean="0"/>
              <a:t>PRODUÇÃO/COMERCIALIZAÇÃO – OPORTUNIDADES ?</a:t>
            </a:r>
          </a:p>
          <a:p>
            <a:pPr algn="ctr">
              <a:lnSpc>
                <a:spcPct val="200000"/>
              </a:lnSpc>
            </a:pPr>
            <a:r>
              <a:rPr lang="pt-PT" sz="2800" dirty="0" smtClean="0"/>
              <a:t>PRODUTOS DIFERENCIADOS</a:t>
            </a:r>
          </a:p>
          <a:p>
            <a:pPr algn="ctr">
              <a:lnSpc>
                <a:spcPct val="200000"/>
              </a:lnSpc>
            </a:pPr>
            <a:r>
              <a:rPr lang="pt-PT" sz="2800" dirty="0" smtClean="0"/>
              <a:t>LICENCIAMENTO DA ATIVIDADE</a:t>
            </a:r>
          </a:p>
          <a:p>
            <a:pPr algn="ctr">
              <a:lnSpc>
                <a:spcPct val="200000"/>
              </a:lnSpc>
            </a:pPr>
            <a:r>
              <a:rPr lang="pt-PT" sz="2800" dirty="0" smtClean="0"/>
              <a:t>ENQUADRAMENTO</a:t>
            </a:r>
          </a:p>
          <a:p>
            <a:pPr algn="ctr">
              <a:lnSpc>
                <a:spcPct val="200000"/>
              </a:lnSpc>
            </a:pPr>
            <a:r>
              <a:rPr lang="pt-PT" sz="2800" dirty="0" smtClean="0"/>
              <a:t>PROCEDIMENTOS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3" name="CaixaDeTexto 12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15" name="Conexão reta 14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68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32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33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CaixaDeTexto 9"/>
          <p:cNvSpPr txBox="1"/>
          <p:nvPr/>
        </p:nvSpPr>
        <p:spPr>
          <a:xfrm>
            <a:off x="468052" y="404664"/>
            <a:ext cx="8207896" cy="83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2800" dirty="0" smtClean="0"/>
              <a:t>Produtos diferenciados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91890" y="1700808"/>
            <a:ext cx="62604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/>
              <a:t>Produção</a:t>
            </a:r>
            <a:endParaRPr lang="pt-PT" sz="2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191890" y="3892310"/>
            <a:ext cx="244827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Comercialização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004048" y="2846256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Transformação</a:t>
            </a:r>
            <a:endParaRPr lang="pt-PT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004048" y="3404281"/>
            <a:ext cx="244827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Mesmo produto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Artigo diferenciado</a:t>
            </a:r>
            <a:endParaRPr lang="pt-PT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004048" y="5056767"/>
            <a:ext cx="2448272" cy="923330"/>
          </a:xfrm>
          <a:prstGeom prst="rect">
            <a:avLst/>
          </a:prstGeom>
          <a:solidFill>
            <a:srgbClr val="69A12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Comercialização</a:t>
            </a:r>
          </a:p>
          <a:p>
            <a:pPr algn="ctr"/>
            <a:r>
              <a:rPr lang="pt-PT" dirty="0" smtClean="0"/>
              <a:t>Novos mercados</a:t>
            </a:r>
          </a:p>
          <a:p>
            <a:pPr algn="ctr"/>
            <a:r>
              <a:rPr lang="pt-PT" dirty="0" smtClean="0"/>
              <a:t>Valorização do produto</a:t>
            </a:r>
            <a:endParaRPr lang="pt-PT" dirty="0"/>
          </a:p>
        </p:txBody>
      </p:sp>
      <p:cxnSp>
        <p:nvCxnSpPr>
          <p:cNvPr id="6" name="Conexão reta unidirecional 5"/>
          <p:cNvCxnSpPr/>
          <p:nvPr/>
        </p:nvCxnSpPr>
        <p:spPr>
          <a:xfrm>
            <a:off x="2416026" y="2162473"/>
            <a:ext cx="0" cy="1729837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ta unidirecional 21"/>
          <p:cNvCxnSpPr>
            <a:endCxn id="16" idx="0"/>
          </p:cNvCxnSpPr>
          <p:nvPr/>
        </p:nvCxnSpPr>
        <p:spPr>
          <a:xfrm>
            <a:off x="6228184" y="2169533"/>
            <a:ext cx="0" cy="676723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unidirecional 22"/>
          <p:cNvCxnSpPr>
            <a:endCxn id="21" idx="0"/>
          </p:cNvCxnSpPr>
          <p:nvPr/>
        </p:nvCxnSpPr>
        <p:spPr>
          <a:xfrm>
            <a:off x="6226575" y="4050612"/>
            <a:ext cx="1609" cy="1006155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8" name="CaixaDeTexto 17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20" name="Conexão reta 19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4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16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8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CaixaDeTexto 16"/>
          <p:cNvSpPr txBox="1"/>
          <p:nvPr/>
        </p:nvSpPr>
        <p:spPr>
          <a:xfrm>
            <a:off x="1619672" y="1124744"/>
            <a:ext cx="5400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2000" b="1" dirty="0" smtClean="0"/>
              <a:t>Licenciamento da atividade industrial</a:t>
            </a:r>
          </a:p>
          <a:p>
            <a:pPr algn="ctr">
              <a:lnSpc>
                <a:spcPct val="200000"/>
              </a:lnSpc>
            </a:pPr>
            <a:r>
              <a:rPr lang="pt-PT" dirty="0" smtClean="0"/>
              <a:t>Decreto-Lei n.º 169/2012, de </a:t>
            </a:r>
            <a:r>
              <a:rPr lang="pt-PT" dirty="0"/>
              <a:t>1</a:t>
            </a:r>
            <a:r>
              <a:rPr lang="pt-PT" dirty="0" smtClean="0"/>
              <a:t> de agosto – SIR – Sistema de Industria Responsável</a:t>
            </a:r>
          </a:p>
          <a:p>
            <a:pPr algn="ctr">
              <a:lnSpc>
                <a:spcPct val="200000"/>
              </a:lnSpc>
            </a:pPr>
            <a:endParaRPr lang="pt-PT" b="1" dirty="0" smtClean="0"/>
          </a:p>
          <a:p>
            <a:pPr algn="ctr">
              <a:lnSpc>
                <a:spcPct val="200000"/>
              </a:lnSpc>
            </a:pPr>
            <a:r>
              <a:rPr lang="pt-PT" b="1" dirty="0" smtClean="0"/>
              <a:t>Elementos instrução</a:t>
            </a:r>
          </a:p>
          <a:p>
            <a:pPr algn="ctr">
              <a:lnSpc>
                <a:spcPct val="200000"/>
              </a:lnSpc>
            </a:pPr>
            <a:r>
              <a:rPr lang="pt-PT" dirty="0" smtClean="0"/>
              <a:t>Portaria n.º 302/2013, de 16 de outubro</a:t>
            </a:r>
          </a:p>
          <a:p>
            <a:pPr>
              <a:lnSpc>
                <a:spcPct val="200000"/>
              </a:lnSpc>
            </a:pPr>
            <a:endParaRPr lang="pt-PT" dirty="0"/>
          </a:p>
          <a:p>
            <a:pPr>
              <a:lnSpc>
                <a:spcPct val="200000"/>
              </a:lnSpc>
            </a:pPr>
            <a:endParaRPr lang="pt-PT" dirty="0"/>
          </a:p>
        </p:txBody>
      </p:sp>
      <p:grpSp>
        <p:nvGrpSpPr>
          <p:cNvPr id="9" name="Grupo 8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0" name="CaixaDeTexto 9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12" name="Conexão reta 11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78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17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8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CaixaDeTexto 10"/>
          <p:cNvSpPr txBox="1"/>
          <p:nvPr/>
        </p:nvSpPr>
        <p:spPr>
          <a:xfrm>
            <a:off x="1475656" y="260648"/>
            <a:ext cx="69472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b="1" dirty="0"/>
              <a:t>Decreto-Lei n.º 169/2012, de 1 de agosto – </a:t>
            </a:r>
            <a:r>
              <a:rPr lang="pt-PT" b="1" dirty="0" smtClean="0"/>
              <a:t>SIR</a:t>
            </a:r>
          </a:p>
          <a:p>
            <a:pPr algn="ctr">
              <a:lnSpc>
                <a:spcPct val="200000"/>
              </a:lnSpc>
            </a:pPr>
            <a:endParaRPr lang="pt-PT" b="1" dirty="0" smtClean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sz="1600" dirty="0" smtClean="0"/>
              <a:t>Os </a:t>
            </a:r>
            <a:r>
              <a:rPr lang="pt-PT" sz="1600" dirty="0"/>
              <a:t>intervenientes: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sz="1600" dirty="0"/>
              <a:t>Administração </a:t>
            </a:r>
            <a:r>
              <a:rPr lang="pt-PT" sz="1600" dirty="0" smtClean="0"/>
              <a:t>central/local – entidade coordenadora;</a:t>
            </a:r>
            <a:endParaRPr lang="pt-PT" sz="1600" dirty="0"/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sz="1600" dirty="0" smtClean="0"/>
              <a:t>Requerente - industrial;</a:t>
            </a:r>
            <a:endParaRPr lang="pt-PT" sz="1600" dirty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sz="1600" dirty="0" smtClean="0"/>
              <a:t>3 procedimentos distintos mediante a tipologia da unidade industrial: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sz="1600" dirty="0" smtClean="0"/>
              <a:t>Complexidade;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sz="1600" dirty="0" smtClean="0"/>
              <a:t>Capacidade de produção;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sz="1600" dirty="0" smtClean="0"/>
              <a:t>Características da unidade industrial;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sz="1600" dirty="0" smtClean="0"/>
              <a:t>Forma e decurso do processo;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sz="1600" dirty="0" smtClean="0"/>
              <a:t>Código das Atividades Económicas – CAE.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4" name="CaixaDeTexto 13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15" name="Conexão reta 14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173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306521" y="2133431"/>
            <a:ext cx="540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2000" b="1" dirty="0" smtClean="0"/>
              <a:t>Licenciamento da atividade industrial</a:t>
            </a:r>
          </a:p>
          <a:p>
            <a:pPr>
              <a:lnSpc>
                <a:spcPct val="200000"/>
              </a:lnSpc>
            </a:pPr>
            <a:endParaRPr lang="pt-PT" dirty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 smtClean="0"/>
              <a:t>Decreto-Lei n.º 209/2008, de 29 de novembro - REAI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 smtClean="0"/>
              <a:t>Declaração de retificação n.º 77-A/2008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 smtClean="0"/>
              <a:t>Declaração de retificação n.º 15/2009</a:t>
            </a:r>
          </a:p>
          <a:p>
            <a:pPr>
              <a:lnSpc>
                <a:spcPct val="200000"/>
              </a:lnSpc>
            </a:pPr>
            <a:endParaRPr lang="pt-PT" dirty="0"/>
          </a:p>
          <a:p>
            <a:pPr>
              <a:lnSpc>
                <a:spcPct val="200000"/>
              </a:lnSpc>
            </a:pPr>
            <a:endParaRPr lang="pt-PT" dirty="0"/>
          </a:p>
        </p:txBody>
      </p:sp>
      <p:grpSp>
        <p:nvGrpSpPr>
          <p:cNvPr id="9" name="Grupo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Rectângulo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>
              <a:gsLst>
                <a:gs pos="0">
                  <a:srgbClr val="CCCAB2"/>
                </a:gs>
                <a:gs pos="34000">
                  <a:srgbClr val="E4E3D6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2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2504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Conexão reta 14"/>
            <p:cNvCxnSpPr/>
            <p:nvPr/>
          </p:nvCxnSpPr>
          <p:spPr>
            <a:xfrm>
              <a:off x="4860032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323528" y="306873"/>
            <a:ext cx="5400600" cy="54006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Oval 16"/>
          <p:cNvSpPr/>
          <p:nvPr/>
        </p:nvSpPr>
        <p:spPr>
          <a:xfrm>
            <a:off x="899592" y="954945"/>
            <a:ext cx="4688904" cy="468890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Oval 17"/>
          <p:cNvSpPr/>
          <p:nvPr/>
        </p:nvSpPr>
        <p:spPr>
          <a:xfrm>
            <a:off x="1331640" y="1459001"/>
            <a:ext cx="4121224" cy="412122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2199928" y="49136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Industria tipo 1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206241" y="1101305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Industria tipo 2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468610" y="260648"/>
            <a:ext cx="3423870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Industria tipo 3 [e subclasses]</a:t>
            </a:r>
          </a:p>
          <a:p>
            <a:r>
              <a:rPr lang="pt-PT" sz="1600" dirty="0" smtClean="0"/>
              <a:t>Entidade coordenadora:</a:t>
            </a:r>
          </a:p>
          <a:p>
            <a:r>
              <a:rPr lang="pt-PT" sz="1600" b="1" dirty="0" smtClean="0"/>
              <a:t>Câmara Municipal</a:t>
            </a:r>
            <a:endParaRPr lang="pt-PT" sz="1600" b="1" dirty="0"/>
          </a:p>
        </p:txBody>
      </p:sp>
      <p:cxnSp>
        <p:nvCxnSpPr>
          <p:cNvPr id="27" name="Conexão recta unidireccional 21"/>
          <p:cNvCxnSpPr>
            <a:stCxn id="26" idx="1"/>
          </p:cNvCxnSpPr>
          <p:nvPr/>
        </p:nvCxnSpPr>
        <p:spPr>
          <a:xfrm flipH="1">
            <a:off x="4444752" y="676147"/>
            <a:ext cx="1023858" cy="98343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3"/>
          <p:cNvGrpSpPr/>
          <p:nvPr/>
        </p:nvGrpSpPr>
        <p:grpSpPr>
          <a:xfrm>
            <a:off x="4476496" y="1767021"/>
            <a:ext cx="4415984" cy="646331"/>
            <a:chOff x="4476496" y="1767021"/>
            <a:chExt cx="4415984" cy="646331"/>
          </a:xfrm>
        </p:grpSpPr>
        <p:sp>
          <p:nvSpPr>
            <p:cNvPr id="22" name="CaixaDeTexto 21"/>
            <p:cNvSpPr txBox="1"/>
            <p:nvPr/>
          </p:nvSpPr>
          <p:spPr>
            <a:xfrm>
              <a:off x="5750428" y="1767021"/>
              <a:ext cx="3142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b="1" dirty="0" smtClean="0"/>
                <a:t>Industria tipo 3 – em edifício industrial</a:t>
              </a:r>
              <a:endParaRPr lang="pt-PT" b="1" dirty="0"/>
            </a:p>
          </p:txBody>
        </p:sp>
        <p:cxnSp>
          <p:nvCxnSpPr>
            <p:cNvPr id="28" name="Conexão recta unidireccional 21"/>
            <p:cNvCxnSpPr>
              <a:stCxn id="22" idx="1"/>
            </p:cNvCxnSpPr>
            <p:nvPr/>
          </p:nvCxnSpPr>
          <p:spPr>
            <a:xfrm flipH="1">
              <a:off x="4476496" y="2090187"/>
              <a:ext cx="1273932" cy="17594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o 5"/>
          <p:cNvGrpSpPr/>
          <p:nvPr/>
        </p:nvGrpSpPr>
        <p:grpSpPr>
          <a:xfrm>
            <a:off x="2098576" y="2251089"/>
            <a:ext cx="6793904" cy="3193504"/>
            <a:chOff x="2098576" y="2251089"/>
            <a:chExt cx="6793904" cy="3193504"/>
          </a:xfrm>
        </p:grpSpPr>
        <p:sp>
          <p:nvSpPr>
            <p:cNvPr id="19" name="Oval 18"/>
            <p:cNvSpPr/>
            <p:nvPr/>
          </p:nvSpPr>
          <p:spPr>
            <a:xfrm>
              <a:off x="2098576" y="2251089"/>
              <a:ext cx="3193504" cy="319350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" name="Grupo 1"/>
            <p:cNvGrpSpPr/>
            <p:nvPr/>
          </p:nvGrpSpPr>
          <p:grpSpPr>
            <a:xfrm>
              <a:off x="4547355" y="2668996"/>
              <a:ext cx="4345125" cy="830997"/>
              <a:chOff x="4547355" y="2668996"/>
              <a:chExt cx="4345125" cy="830997"/>
            </a:xfrm>
          </p:grpSpPr>
          <p:sp>
            <p:nvSpPr>
              <p:cNvPr id="23" name="CaixaDeTexto 22"/>
              <p:cNvSpPr txBox="1"/>
              <p:nvPr/>
            </p:nvSpPr>
            <p:spPr>
              <a:xfrm>
                <a:off x="5774683" y="2668996"/>
                <a:ext cx="311779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dirty="0" smtClean="0"/>
                  <a:t>Industria tipo 3 - atividade realizada em edifício com utilização comércio/serviços</a:t>
                </a:r>
                <a:endParaRPr lang="pt-PT" sz="1600" b="1" dirty="0"/>
              </a:p>
            </p:txBody>
          </p:sp>
          <p:cxnSp>
            <p:nvCxnSpPr>
              <p:cNvPr id="29" name="Conexão recta unidireccional 21"/>
              <p:cNvCxnSpPr/>
              <p:nvPr/>
            </p:nvCxnSpPr>
            <p:spPr>
              <a:xfrm flipH="1">
                <a:off x="4547355" y="2871057"/>
                <a:ext cx="1273933" cy="17594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upo 6"/>
          <p:cNvGrpSpPr/>
          <p:nvPr/>
        </p:nvGrpSpPr>
        <p:grpSpPr>
          <a:xfrm>
            <a:off x="2987824" y="3298717"/>
            <a:ext cx="5904656" cy="2048036"/>
            <a:chOff x="2987824" y="3298717"/>
            <a:chExt cx="5904656" cy="2048036"/>
          </a:xfrm>
        </p:grpSpPr>
        <p:sp>
          <p:nvSpPr>
            <p:cNvPr id="24" name="Oval 23"/>
            <p:cNvSpPr/>
            <p:nvPr/>
          </p:nvSpPr>
          <p:spPr>
            <a:xfrm>
              <a:off x="2987824" y="3298717"/>
              <a:ext cx="2048036" cy="204803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5" name="Grupo 4"/>
            <p:cNvGrpSpPr/>
            <p:nvPr/>
          </p:nvGrpSpPr>
          <p:grpSpPr>
            <a:xfrm>
              <a:off x="4508769" y="4137813"/>
              <a:ext cx="4383711" cy="1077218"/>
              <a:chOff x="4508769" y="4137813"/>
              <a:chExt cx="4383711" cy="1077218"/>
            </a:xfrm>
          </p:grpSpPr>
          <p:sp>
            <p:nvSpPr>
              <p:cNvPr id="25" name="CaixaDeTexto 24"/>
              <p:cNvSpPr txBox="1"/>
              <p:nvPr/>
            </p:nvSpPr>
            <p:spPr>
              <a:xfrm>
                <a:off x="5774682" y="4137813"/>
                <a:ext cx="311779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dirty="0"/>
                  <a:t>Industria tipo 3 - atividade realizada em edifício com utilização </a:t>
                </a:r>
                <a:r>
                  <a:rPr lang="pt-PT" sz="1600" b="1" dirty="0" smtClean="0"/>
                  <a:t>comércio/serviços e habitação (*)</a:t>
                </a:r>
                <a:endParaRPr lang="pt-PT" sz="1600" b="1" dirty="0"/>
              </a:p>
            </p:txBody>
          </p:sp>
          <p:cxnSp>
            <p:nvCxnSpPr>
              <p:cNvPr id="30" name="Conexão recta unidireccional 21"/>
              <p:cNvCxnSpPr/>
              <p:nvPr/>
            </p:nvCxnSpPr>
            <p:spPr>
              <a:xfrm flipH="1">
                <a:off x="4508769" y="4519879"/>
                <a:ext cx="1273933" cy="17594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upo 31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33" name="CaixaDeTexto 32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34" name="Conexão reta 33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798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306521" y="2133431"/>
            <a:ext cx="540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2000" b="1" dirty="0" smtClean="0"/>
              <a:t>Licenciamento da atividade industrial</a:t>
            </a:r>
          </a:p>
          <a:p>
            <a:pPr>
              <a:lnSpc>
                <a:spcPct val="200000"/>
              </a:lnSpc>
            </a:pPr>
            <a:endParaRPr lang="pt-PT" dirty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 smtClean="0"/>
              <a:t>Decreto-Lei n.º 209/2008, de 29 de novembro - REAI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 smtClean="0"/>
              <a:t>Declaração de retificação n.º 77-A/2008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pt-PT" dirty="0" smtClean="0"/>
              <a:t>Declaração de retificação n.º 15/2009</a:t>
            </a:r>
          </a:p>
          <a:p>
            <a:pPr>
              <a:lnSpc>
                <a:spcPct val="200000"/>
              </a:lnSpc>
            </a:pPr>
            <a:endParaRPr lang="pt-PT" dirty="0"/>
          </a:p>
          <a:p>
            <a:pPr>
              <a:lnSpc>
                <a:spcPct val="200000"/>
              </a:lnSpc>
            </a:pPr>
            <a:endParaRPr lang="pt-PT" dirty="0"/>
          </a:p>
        </p:txBody>
      </p:sp>
      <p:grpSp>
        <p:nvGrpSpPr>
          <p:cNvPr id="9" name="Grupo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Rectângulo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>
              <a:gsLst>
                <a:gs pos="0">
                  <a:srgbClr val="CCCAB2"/>
                </a:gs>
                <a:gs pos="34000">
                  <a:srgbClr val="E4E3D6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2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2504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Conexão reta 14"/>
            <p:cNvCxnSpPr/>
            <p:nvPr/>
          </p:nvCxnSpPr>
          <p:spPr>
            <a:xfrm>
              <a:off x="4860032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179512" y="227640"/>
            <a:ext cx="2273962" cy="2273962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Oval 16"/>
          <p:cNvSpPr/>
          <p:nvPr/>
        </p:nvSpPr>
        <p:spPr>
          <a:xfrm>
            <a:off x="422068" y="500515"/>
            <a:ext cx="1974297" cy="197429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Oval 17"/>
          <p:cNvSpPr/>
          <p:nvPr/>
        </p:nvSpPr>
        <p:spPr>
          <a:xfrm>
            <a:off x="603985" y="712752"/>
            <a:ext cx="1735271" cy="173527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969584" y="877553"/>
            <a:ext cx="8792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b="1" dirty="0" smtClean="0"/>
              <a:t>Tipo 3</a:t>
            </a:r>
            <a:endParaRPr lang="pt-PT" sz="1000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2526643" y="661045"/>
            <a:ext cx="524920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/>
              <a:t>Em edifício/fração de utilização </a:t>
            </a:r>
            <a:r>
              <a:rPr lang="pt-PT" b="1" u="sng" dirty="0" smtClean="0"/>
              <a:t>industrial</a:t>
            </a:r>
            <a:r>
              <a:rPr lang="pt-PT" b="1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dirty="0" smtClean="0"/>
              <a:t>Potência elétrica contratada até </a:t>
            </a:r>
            <a:r>
              <a:rPr lang="pt-PT" sz="1600" b="1" dirty="0" smtClean="0"/>
              <a:t>99 </a:t>
            </a:r>
            <a:r>
              <a:rPr lang="pt-PT" sz="1600" b="1" dirty="0" err="1" smtClean="0"/>
              <a:t>kVa</a:t>
            </a:r>
            <a:r>
              <a:rPr lang="pt-PT" sz="1600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dirty="0" smtClean="0"/>
              <a:t>Potência térmica até </a:t>
            </a:r>
            <a:r>
              <a:rPr lang="pt-PT" sz="1600" b="1" dirty="0" smtClean="0"/>
              <a:t>12 x 10</a:t>
            </a:r>
            <a:r>
              <a:rPr lang="pt-PT" sz="1600" b="1" baseline="30000" dirty="0" smtClean="0"/>
              <a:t>6 </a:t>
            </a:r>
            <a:r>
              <a:rPr lang="pt-PT" sz="1600" b="1" dirty="0" smtClean="0"/>
              <a:t>kJ/h</a:t>
            </a:r>
            <a:r>
              <a:rPr lang="pt-PT" sz="1600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dirty="0" smtClean="0"/>
              <a:t>N.º máximo de trabalhadores – </a:t>
            </a:r>
            <a:r>
              <a:rPr lang="pt-PT" sz="1600" b="1" dirty="0" smtClean="0"/>
              <a:t>20</a:t>
            </a:r>
            <a:r>
              <a:rPr lang="pt-PT" sz="1600" dirty="0"/>
              <a:t>.</a:t>
            </a:r>
            <a:endParaRPr lang="pt-PT" sz="1600" dirty="0" smtClean="0"/>
          </a:p>
        </p:txBody>
      </p:sp>
      <p:sp>
        <p:nvSpPr>
          <p:cNvPr id="23" name="CaixaDeTexto 22"/>
          <p:cNvSpPr txBox="1"/>
          <p:nvPr/>
        </p:nvSpPr>
        <p:spPr>
          <a:xfrm>
            <a:off x="4313101" y="18864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u="sng" dirty="0" smtClean="0"/>
              <a:t>INDUSTRIA TIPO 3</a:t>
            </a:r>
            <a:endParaRPr lang="pt-PT" u="sng" dirty="0"/>
          </a:p>
        </p:txBody>
      </p:sp>
      <p:grpSp>
        <p:nvGrpSpPr>
          <p:cNvPr id="2" name="Grupo 1"/>
          <p:cNvGrpSpPr/>
          <p:nvPr/>
        </p:nvGrpSpPr>
        <p:grpSpPr>
          <a:xfrm>
            <a:off x="926909" y="1046266"/>
            <a:ext cx="7593931" cy="2996634"/>
            <a:chOff x="926909" y="1046266"/>
            <a:chExt cx="7593931" cy="2996634"/>
          </a:xfrm>
        </p:grpSpPr>
        <p:sp>
          <p:nvSpPr>
            <p:cNvPr id="19" name="Oval 18"/>
            <p:cNvSpPr/>
            <p:nvPr/>
          </p:nvSpPr>
          <p:spPr>
            <a:xfrm>
              <a:off x="926909" y="1046266"/>
              <a:ext cx="1344648" cy="1344648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2627784" y="2427073"/>
              <a:ext cx="5893056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PT" b="1" dirty="0" smtClean="0"/>
                <a:t>Em edifício/fração de utilização de </a:t>
              </a:r>
              <a:r>
                <a:rPr lang="pt-PT" b="1" u="sng" dirty="0" smtClean="0"/>
                <a:t>comércio/serviços</a:t>
              </a:r>
              <a:r>
                <a:rPr lang="pt-PT" b="1" dirty="0" smtClean="0"/>
                <a:t>:</a:t>
              </a:r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pt-PT" sz="1600" dirty="0" smtClean="0"/>
                <a:t>Potência elétrica contratada até </a:t>
              </a:r>
              <a:r>
                <a:rPr lang="pt-PT" sz="1600" b="1" dirty="0" smtClean="0"/>
                <a:t>99 </a:t>
              </a:r>
              <a:r>
                <a:rPr lang="pt-PT" sz="1600" b="1" dirty="0" err="1" smtClean="0"/>
                <a:t>kVa</a:t>
              </a:r>
              <a:r>
                <a:rPr lang="pt-PT" sz="1600" dirty="0" smtClean="0"/>
                <a:t>;</a:t>
              </a:r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pt-PT" sz="1600" dirty="0" smtClean="0"/>
                <a:t>Potência térmica até </a:t>
              </a:r>
              <a:r>
                <a:rPr lang="pt-PT" sz="1600" b="1" dirty="0" smtClean="0"/>
                <a:t>12 x 10</a:t>
              </a:r>
              <a:r>
                <a:rPr lang="pt-PT" sz="1600" b="1" baseline="30000" dirty="0" smtClean="0"/>
                <a:t>6 </a:t>
              </a:r>
              <a:r>
                <a:rPr lang="pt-PT" sz="1600" b="1" dirty="0" smtClean="0"/>
                <a:t>kJ/h</a:t>
              </a:r>
              <a:r>
                <a:rPr lang="pt-PT" sz="1600" dirty="0" smtClean="0"/>
                <a:t>;</a:t>
              </a:r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pt-PT" sz="1600" dirty="0" smtClean="0"/>
                <a:t>N.º máximo de trabalhadores – </a:t>
              </a:r>
              <a:r>
                <a:rPr lang="pt-PT" sz="1600" b="1" dirty="0" smtClean="0"/>
                <a:t>20</a:t>
              </a:r>
              <a:r>
                <a:rPr lang="pt-PT" sz="1600" dirty="0" smtClean="0"/>
                <a:t>;</a:t>
              </a:r>
              <a:endParaRPr lang="pt-PT" sz="1600" dirty="0"/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1301333" y="1487378"/>
            <a:ext cx="7877631" cy="4615210"/>
            <a:chOff x="1301333" y="1487378"/>
            <a:chExt cx="7877631" cy="4615210"/>
          </a:xfrm>
        </p:grpSpPr>
        <p:sp>
          <p:nvSpPr>
            <p:cNvPr id="21" name="Oval 20"/>
            <p:cNvSpPr/>
            <p:nvPr/>
          </p:nvSpPr>
          <p:spPr>
            <a:xfrm>
              <a:off x="1301333" y="1487378"/>
              <a:ext cx="862341" cy="862341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2819706" y="4117429"/>
              <a:ext cx="6359258" cy="1985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PT" b="1" dirty="0" smtClean="0"/>
                <a:t>Em edifício/fração de utilização de </a:t>
              </a:r>
              <a:r>
                <a:rPr lang="pt-PT" b="1" u="sng" dirty="0" smtClean="0"/>
                <a:t>comércio/serviços/habitação</a:t>
              </a:r>
              <a:r>
                <a:rPr lang="pt-PT" b="1" dirty="0" smtClean="0"/>
                <a:t>:</a:t>
              </a:r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pt-PT" sz="1600" dirty="0" smtClean="0"/>
                <a:t>Potência elétrica contratada até </a:t>
              </a:r>
              <a:r>
                <a:rPr lang="pt-PT" sz="1600" b="1" u="sng" dirty="0" smtClean="0"/>
                <a:t>15 </a:t>
              </a:r>
              <a:r>
                <a:rPr lang="pt-PT" sz="1600" b="1" u="sng" dirty="0" err="1" smtClean="0"/>
                <a:t>kVa</a:t>
              </a:r>
              <a:r>
                <a:rPr lang="pt-PT" sz="1600" dirty="0" smtClean="0"/>
                <a:t>;</a:t>
              </a:r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pt-PT" sz="1600" dirty="0" smtClean="0"/>
                <a:t>Potência térmica até </a:t>
              </a:r>
              <a:r>
                <a:rPr lang="pt-PT" sz="1600" b="1" u="sng" dirty="0" smtClean="0"/>
                <a:t>4 x 105 kJ/h</a:t>
              </a:r>
              <a:r>
                <a:rPr lang="pt-PT" sz="1600" dirty="0" smtClean="0"/>
                <a:t>;</a:t>
              </a:r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pt-PT" sz="1600" dirty="0" smtClean="0"/>
                <a:t>N.º máximo de trabalhadores – </a:t>
              </a:r>
              <a:r>
                <a:rPr lang="pt-PT" sz="1600" b="1" u="sng" dirty="0" smtClean="0"/>
                <a:t>5</a:t>
              </a:r>
              <a:r>
                <a:rPr lang="pt-PT" sz="1600" dirty="0" smtClean="0"/>
                <a:t>;</a:t>
              </a:r>
            </a:p>
            <a:p>
              <a:pPr marL="285750" indent="-285750"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pt-PT" sz="1600" u="sng" dirty="0" smtClean="0"/>
                <a:t>(limite de produção)</a:t>
              </a:r>
              <a:endParaRPr lang="pt-PT" sz="1600" u="sng" dirty="0"/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323528" y="4117429"/>
            <a:ext cx="207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dirty="0" smtClean="0"/>
              <a:t>(SUB – CLASSES)</a:t>
            </a:r>
            <a:endParaRPr lang="pt-PT" dirty="0"/>
          </a:p>
        </p:txBody>
      </p:sp>
      <p:cxnSp>
        <p:nvCxnSpPr>
          <p:cNvPr id="27" name="Conexão recta 6"/>
          <p:cNvCxnSpPr/>
          <p:nvPr/>
        </p:nvCxnSpPr>
        <p:spPr>
          <a:xfrm>
            <a:off x="2627784" y="2409415"/>
            <a:ext cx="0" cy="36931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 recta 23"/>
          <p:cNvCxnSpPr/>
          <p:nvPr/>
        </p:nvCxnSpPr>
        <p:spPr>
          <a:xfrm>
            <a:off x="2843808" y="4117429"/>
            <a:ext cx="0" cy="19851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o 28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31" name="CaixaDeTexto 30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32" name="Conexão reta 31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412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16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7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CaixaDeTexto 1"/>
          <p:cNvSpPr txBox="1"/>
          <p:nvPr/>
        </p:nvSpPr>
        <p:spPr>
          <a:xfrm>
            <a:off x="611560" y="404664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PROCEDIMENTO</a:t>
            </a:r>
          </a:p>
          <a:p>
            <a:pPr algn="ctr"/>
            <a:endParaRPr lang="pt-PT" i="1" dirty="0"/>
          </a:p>
          <a:p>
            <a:pPr algn="ctr"/>
            <a:r>
              <a:rPr lang="pt-PT" i="1" dirty="0" smtClean="0"/>
              <a:t>“Artigo </a:t>
            </a:r>
            <a:r>
              <a:rPr lang="pt-PT" i="1" dirty="0"/>
              <a:t>12.º</a:t>
            </a:r>
          </a:p>
          <a:p>
            <a:pPr algn="ctr"/>
            <a:r>
              <a:rPr lang="pt-PT" b="1" i="1" dirty="0"/>
              <a:t>Regimes </a:t>
            </a:r>
            <a:r>
              <a:rPr lang="pt-PT" b="1" i="1" dirty="0" err="1"/>
              <a:t>procedimentais</a:t>
            </a:r>
            <a:r>
              <a:rPr lang="pt-PT" b="1" i="1" dirty="0"/>
              <a:t> para instalação e exploração</a:t>
            </a:r>
          </a:p>
          <a:p>
            <a:pPr algn="ctr"/>
            <a:r>
              <a:rPr lang="pt-PT" b="1" i="1" dirty="0"/>
              <a:t>de estabelecimento industrial</a:t>
            </a:r>
            <a:endParaRPr lang="pt-PT" i="1" dirty="0" smtClean="0"/>
          </a:p>
          <a:p>
            <a:pPr algn="just"/>
            <a:endParaRPr lang="pt-PT" i="1" dirty="0"/>
          </a:p>
          <a:p>
            <a:pPr algn="just"/>
            <a:r>
              <a:rPr lang="pt-PT" i="1" dirty="0" smtClean="0"/>
              <a:t>A instalação </a:t>
            </a:r>
            <a:r>
              <a:rPr lang="pt-PT" i="1" dirty="0"/>
              <a:t>e a exploração de estabelecimento industrial</a:t>
            </a:r>
          </a:p>
          <a:p>
            <a:pPr algn="just"/>
            <a:r>
              <a:rPr lang="pt-PT" i="1" dirty="0"/>
              <a:t>ficam sujeitas aos seguintes procedimentos</a:t>
            </a:r>
            <a:r>
              <a:rPr lang="pt-PT" i="1" dirty="0" smtClean="0"/>
              <a:t>:</a:t>
            </a:r>
          </a:p>
          <a:p>
            <a:pPr algn="just"/>
            <a:endParaRPr lang="pt-PT" i="1" dirty="0"/>
          </a:p>
          <a:p>
            <a:pPr algn="just"/>
            <a:r>
              <a:rPr lang="pt-PT" i="1" dirty="0"/>
              <a:t>a) Autorização prévia, que pode assumir as modalidades</a:t>
            </a:r>
          </a:p>
          <a:p>
            <a:pPr algn="just"/>
            <a:r>
              <a:rPr lang="pt-PT" i="1" dirty="0"/>
              <a:t>de autorização prévia individualizada ou de </a:t>
            </a:r>
            <a:r>
              <a:rPr lang="pt-PT" i="1" dirty="0" smtClean="0"/>
              <a:t>autorização </a:t>
            </a:r>
            <a:r>
              <a:rPr lang="pt-PT" i="1" dirty="0"/>
              <a:t>prévia padronizada, para os estabelecimentos industriais</a:t>
            </a:r>
          </a:p>
          <a:p>
            <a:pPr algn="just"/>
            <a:r>
              <a:rPr lang="pt-PT" i="1" dirty="0"/>
              <a:t>incluídos no tipo 1</a:t>
            </a:r>
            <a:r>
              <a:rPr lang="pt-PT" i="1" dirty="0" smtClean="0"/>
              <a:t>;</a:t>
            </a:r>
          </a:p>
          <a:p>
            <a:pPr algn="just"/>
            <a:endParaRPr lang="pt-PT" i="1" dirty="0"/>
          </a:p>
          <a:p>
            <a:pPr algn="just"/>
            <a:r>
              <a:rPr lang="pt-PT" i="1" dirty="0"/>
              <a:t>b) Comunicação prévia com prazo, para os estabelecimentos</a:t>
            </a:r>
          </a:p>
          <a:p>
            <a:pPr algn="just"/>
            <a:r>
              <a:rPr lang="pt-PT" i="1" dirty="0"/>
              <a:t>industriais incluídos no tipo 2</a:t>
            </a:r>
            <a:r>
              <a:rPr lang="pt-PT" i="1" dirty="0" smtClean="0"/>
              <a:t>;</a:t>
            </a:r>
          </a:p>
          <a:p>
            <a:pPr algn="just"/>
            <a:endParaRPr lang="pt-PT" i="1" dirty="0"/>
          </a:p>
          <a:p>
            <a:pPr algn="just"/>
            <a:r>
              <a:rPr lang="pt-PT" b="1" i="1" u="sng" dirty="0"/>
              <a:t>c) Mera comunicação prévia, para os estabelecimentos</a:t>
            </a:r>
          </a:p>
          <a:p>
            <a:pPr algn="just"/>
            <a:r>
              <a:rPr lang="pt-PT" b="1" i="1" u="sng" dirty="0"/>
              <a:t>industriais incluídos no tipo 3</a:t>
            </a:r>
            <a:r>
              <a:rPr lang="pt-PT" b="1" i="1" u="sng" dirty="0" smtClean="0"/>
              <a:t>.”</a:t>
            </a:r>
            <a:endParaRPr lang="pt-PT" b="1" i="1" u="sng" dirty="0"/>
          </a:p>
        </p:txBody>
      </p:sp>
      <p:grpSp>
        <p:nvGrpSpPr>
          <p:cNvPr id="9" name="Grupo 8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0" name="CaixaDeTexto 9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12" name="Conexão reta 11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09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0" y="0"/>
            <a:ext cx="9144000" cy="6858000"/>
            <a:chOff x="-57424" y="0"/>
            <a:chExt cx="9144000" cy="6858000"/>
          </a:xfrm>
        </p:grpSpPr>
        <p:sp>
          <p:nvSpPr>
            <p:cNvPr id="18" name="Rectângulo 5"/>
            <p:cNvSpPr/>
            <p:nvPr/>
          </p:nvSpPr>
          <p:spPr>
            <a:xfrm>
              <a:off x="-57424" y="0"/>
              <a:ext cx="9144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64898">
                  <a:schemeClr val="accent3">
                    <a:lumMod val="60000"/>
                    <a:lumOff val="40000"/>
                  </a:schemeClr>
                </a:gs>
                <a:gs pos="81000">
                  <a:schemeClr val="accent3">
                    <a:alpha val="89000"/>
                    <a:lumMod val="92000"/>
                    <a:lumOff val="8000"/>
                  </a:schemeClr>
                </a:gs>
                <a:gs pos="9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21" name="Picture 3" descr="T:\Templates\logotip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80" y="6243924"/>
              <a:ext cx="997230" cy="6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ângulo 2"/>
          <p:cNvSpPr/>
          <p:nvPr/>
        </p:nvSpPr>
        <p:spPr>
          <a:xfrm>
            <a:off x="160273" y="1587521"/>
            <a:ext cx="26227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400" b="1" dirty="0" smtClean="0"/>
              <a:t>SIR </a:t>
            </a:r>
            <a:r>
              <a:rPr lang="pt-PT" sz="1400" dirty="0" smtClean="0"/>
              <a:t>– Tramitação dos procedimentos por via eletrónica através da plataforma;</a:t>
            </a:r>
          </a:p>
          <a:p>
            <a:pPr>
              <a:lnSpc>
                <a:spcPct val="150000"/>
              </a:lnSpc>
            </a:pPr>
            <a:endParaRPr lang="pt-PT" sz="14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400" b="1" u="sng" dirty="0" smtClean="0"/>
              <a:t>www.portaldaempresa.pt</a:t>
            </a:r>
          </a:p>
        </p:txBody>
      </p:sp>
      <p:sp>
        <p:nvSpPr>
          <p:cNvPr id="16" name="Rectângulo 9"/>
          <p:cNvSpPr/>
          <p:nvPr/>
        </p:nvSpPr>
        <p:spPr>
          <a:xfrm>
            <a:off x="216349" y="939447"/>
            <a:ext cx="2638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600" b="1" dirty="0" smtClean="0"/>
              <a:t>SISTEMA INFORMÁTICO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36512" y="6237312"/>
            <a:ext cx="9107488" cy="548871"/>
            <a:chOff x="0" y="6237312"/>
            <a:chExt cx="9107488" cy="548871"/>
          </a:xfrm>
        </p:grpSpPr>
        <p:sp>
          <p:nvSpPr>
            <p:cNvPr id="13" name="CaixaDeTexto 12"/>
            <p:cNvSpPr txBox="1"/>
            <p:nvPr/>
          </p:nvSpPr>
          <p:spPr>
            <a:xfrm>
              <a:off x="0" y="6309129"/>
              <a:ext cx="814143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PT" sz="1200" b="1" dirty="0"/>
                <a:t>SEMINÁRIO</a:t>
              </a:r>
              <a:r>
                <a:rPr lang="pt-PT" sz="1200" dirty="0"/>
                <a:t> </a:t>
              </a:r>
              <a:r>
                <a:rPr lang="pt-PT" sz="1200" dirty="0" smtClean="0"/>
                <a:t> </a:t>
              </a:r>
              <a:r>
                <a:rPr lang="pt-PT" sz="1200" i="1" dirty="0" smtClean="0"/>
                <a:t>“Novas oportunidades para a Agricultura”</a:t>
              </a:r>
              <a:endParaRPr lang="pt-PT" sz="1200" i="1" dirty="0"/>
            </a:p>
            <a:p>
              <a:pPr algn="r"/>
              <a:r>
                <a:rPr lang="pt-PT" sz="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1.setembro.2014 – RIO MAIOR</a:t>
              </a:r>
              <a:endParaRPr lang="pt-PT" sz="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/>
              <a:r>
                <a:rPr lang="pt-PT" sz="600" dirty="0" smtClean="0"/>
                <a:t>Rui Correia</a:t>
              </a:r>
            </a:p>
          </p:txBody>
        </p:sp>
        <p:cxnSp>
          <p:nvCxnSpPr>
            <p:cNvPr id="14" name="Conexão reta 13"/>
            <p:cNvCxnSpPr/>
            <p:nvPr/>
          </p:nvCxnSpPr>
          <p:spPr>
            <a:xfrm>
              <a:off x="4823520" y="6237312"/>
              <a:ext cx="42839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r="-1127" b="6853"/>
          <a:stretch/>
        </p:blipFill>
        <p:spPr>
          <a:xfrm>
            <a:off x="2674951" y="116632"/>
            <a:ext cx="6464783" cy="5738368"/>
          </a:xfrm>
          <a:prstGeom prst="rect">
            <a:avLst/>
          </a:prstGeom>
        </p:spPr>
      </p:pic>
      <p:sp>
        <p:nvSpPr>
          <p:cNvPr id="19" name="Seta para a direita 18"/>
          <p:cNvSpPr/>
          <p:nvPr/>
        </p:nvSpPr>
        <p:spPr>
          <a:xfrm rot="19675974">
            <a:off x="2931926" y="4381281"/>
            <a:ext cx="1366067" cy="953570"/>
          </a:xfrm>
          <a:prstGeom prst="rightArrow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007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773</Words>
  <Application>Microsoft Office PowerPoint</Application>
  <PresentationFormat>Apresentação no Ecrã (4:3)</PresentationFormat>
  <Paragraphs>149</Paragraphs>
  <Slides>12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Municipio de Abrantes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Correia</dc:creator>
  <cp:lastModifiedBy>Rui Correia</cp:lastModifiedBy>
  <cp:revision>73</cp:revision>
  <cp:lastPrinted>2014-05-07T10:15:15Z</cp:lastPrinted>
  <dcterms:created xsi:type="dcterms:W3CDTF">2012-05-03T13:06:59Z</dcterms:created>
  <dcterms:modified xsi:type="dcterms:W3CDTF">2014-08-27T15:36:19Z</dcterms:modified>
</cp:coreProperties>
</file>