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charts/chart10.xml" ContentType="application/vnd.openxmlformats-officedocument.drawingml.chart+xml"/>
  <Default Extension="tiff" ContentType="image/tiff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52" r:id="rId2"/>
    <p:sldId id="305" r:id="rId3"/>
    <p:sldId id="260" r:id="rId4"/>
    <p:sldId id="261" r:id="rId5"/>
    <p:sldId id="263" r:id="rId6"/>
    <p:sldId id="306" r:id="rId7"/>
    <p:sldId id="265" r:id="rId8"/>
    <p:sldId id="262" r:id="rId9"/>
    <p:sldId id="266" r:id="rId10"/>
    <p:sldId id="341" r:id="rId11"/>
    <p:sldId id="310" r:id="rId12"/>
    <p:sldId id="307" r:id="rId13"/>
    <p:sldId id="268" r:id="rId14"/>
    <p:sldId id="312" r:id="rId15"/>
    <p:sldId id="311" r:id="rId16"/>
    <p:sldId id="314" r:id="rId17"/>
    <p:sldId id="319" r:id="rId18"/>
    <p:sldId id="320" r:id="rId19"/>
    <p:sldId id="322" r:id="rId20"/>
    <p:sldId id="323" r:id="rId21"/>
    <p:sldId id="318" r:id="rId22"/>
    <p:sldId id="308" r:id="rId23"/>
    <p:sldId id="281" r:id="rId24"/>
    <p:sldId id="283" r:id="rId25"/>
    <p:sldId id="285" r:id="rId26"/>
    <p:sldId id="298" r:id="rId27"/>
    <p:sldId id="297" r:id="rId28"/>
    <p:sldId id="342" r:id="rId29"/>
    <p:sldId id="274" r:id="rId30"/>
    <p:sldId id="300" r:id="rId31"/>
    <p:sldId id="290" r:id="rId32"/>
    <p:sldId id="273" r:id="rId33"/>
    <p:sldId id="289" r:id="rId34"/>
    <p:sldId id="309" r:id="rId35"/>
    <p:sldId id="328" r:id="rId36"/>
    <p:sldId id="337" r:id="rId37"/>
    <p:sldId id="331" r:id="rId38"/>
    <p:sldId id="340" r:id="rId39"/>
    <p:sldId id="334" r:id="rId40"/>
    <p:sldId id="336" r:id="rId41"/>
    <p:sldId id="294" r:id="rId42"/>
    <p:sldId id="27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6228"/>
    <a:srgbClr val="5C8B45"/>
    <a:srgbClr val="273B1F"/>
    <a:srgbClr val="745231"/>
    <a:srgbClr val="C29554"/>
    <a:srgbClr val="67447C"/>
    <a:srgbClr val="DBE9C0"/>
    <a:srgbClr val="90C9C8"/>
    <a:srgbClr val="B8927C"/>
    <a:srgbClr val="DCD3C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764" autoAdjust="0"/>
    <p:restoredTop sz="94660"/>
  </p:normalViewPr>
  <p:slideViewPr>
    <p:cSldViewPr>
      <p:cViewPr>
        <p:scale>
          <a:sx n="66" d="100"/>
          <a:sy n="66" d="100"/>
        </p:scale>
        <p:origin x="-127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Proder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DER\Documents\Aproder%20Estrat&#233;gia%202014_2020\Indicadores%20Aproder\Dados%20Lead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style val="37"/>
  <c:pivotSource>
    <c:name>[Dados Proder.xlsx]Aproder_Prog_Leader!Tabela dinâmica4</c:name>
    <c:fmtId val="42"/>
  </c:pivotSource>
  <c:chart>
    <c:title>
      <c:tx>
        <c:rich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Projetos Executados</a:t>
            </a:r>
          </a:p>
        </c:rich>
      </c:tx>
      <c:layout/>
      <c:spPr>
        <a:solidFill>
          <a:sysClr val="window" lastClr="FFFFFF"/>
        </a:solidFill>
      </c:spPr>
    </c:title>
    <c:pivotFmts>
      <c:pivotFmt>
        <c:idx val="0"/>
        <c:dLbl>
          <c:idx val="0"/>
          <c:dLblPos val="ctr"/>
          <c:showVal val="1"/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chemeClr val="accent6">
                      <a:lumMod val="50000"/>
                    </a:schemeClr>
                  </a:solidFill>
                </a:defRPr>
              </a:pPr>
              <a:endParaRPr lang="pt-PT"/>
            </a:p>
          </c:txPr>
          <c:dLblPos val="ctr"/>
          <c:showVal val="1"/>
        </c:dLbl>
      </c:pivotFmt>
    </c:pivotFmts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Aproder_Prog_Leader!$N$3</c:f>
              <c:strCache>
                <c:ptCount val="1"/>
                <c:pt idx="0">
                  <c:v>Total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pt-PT"/>
              </a:p>
            </c:txPr>
            <c:dLblPos val="ctr"/>
            <c:showVal val="1"/>
            <c:showLeaderLines val="1"/>
          </c:dLbls>
          <c:cat>
            <c:strRef>
              <c:f>Aproder_Prog_Leader!$M$4:$M$7</c:f>
              <c:strCache>
                <c:ptCount val="3"/>
                <c:pt idx="0">
                  <c:v>Leader I</c:v>
                </c:pt>
                <c:pt idx="1">
                  <c:v>Leader II</c:v>
                </c:pt>
                <c:pt idx="2">
                  <c:v>Leader +</c:v>
                </c:pt>
              </c:strCache>
            </c:strRef>
          </c:cat>
          <c:val>
            <c:numRef>
              <c:f>Aproder_Prog_Leader!$N$4:$N$7</c:f>
              <c:numCache>
                <c:formatCode>General</c:formatCode>
                <c:ptCount val="3"/>
                <c:pt idx="0">
                  <c:v>93</c:v>
                </c:pt>
                <c:pt idx="1">
                  <c:v>155</c:v>
                </c:pt>
                <c:pt idx="2">
                  <c:v>143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b="1">
              <a:solidFill>
                <a:schemeClr val="accent6">
                  <a:lumMod val="50000"/>
                </a:schemeClr>
              </a:solidFill>
            </a:defRPr>
          </a:pPr>
          <a:endParaRPr lang="pt-PT"/>
        </a:p>
      </c:txPr>
    </c:legend>
    <c:plotVisOnly val="1"/>
    <c:dispBlanksAs val="zero"/>
  </c:chart>
  <c:spPr>
    <a:ln>
      <a:noFill/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11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300" b="1" i="0" baseline="0" dirty="0" smtClean="0"/>
              <a:t>DISTRIBUIÇÃO PERCENTUAL DO APOIO PRODER POR AÇÃO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PT" sz="1400" dirty="0" smtClean="0"/>
              <a:t> </a:t>
            </a:r>
            <a:endParaRPr lang="pt-PT" sz="1400" dirty="0"/>
          </a:p>
        </c:rich>
      </c:tx>
      <c:layout>
        <c:manualLayout>
          <c:xMode val="edge"/>
          <c:yMode val="edge"/>
          <c:x val="0.14474273689926731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7425698625907082E-2"/>
          <c:y val="0.29770980550508108"/>
          <c:w val="0.46111799444187135"/>
          <c:h val="0.60105491621239782"/>
        </c:manualLayout>
      </c:layout>
      <c:pie3DChart>
        <c:varyColors val="1"/>
        <c:ser>
          <c:idx val="0"/>
          <c:order val="0"/>
          <c:tx>
            <c:strRef>
              <c:f>Proj_Proder!$E$13</c:f>
              <c:strCache>
                <c:ptCount val="1"/>
                <c:pt idx="0">
                  <c:v>% de Projetos Total Aprovados por Ação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PT"/>
              </a:p>
            </c:txPr>
            <c:showVal val="1"/>
            <c:showLeaderLines val="1"/>
          </c:dLbls>
          <c:cat>
            <c:strRef>
              <c:f>Proj_Proder!$A$14:$A$18</c:f>
              <c:strCache>
                <c:ptCount val="5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  <c:pt idx="4">
                  <c:v>3.2.2 - Serviços Básicos para a População Rural</c:v>
                </c:pt>
              </c:strCache>
            </c:strRef>
          </c:cat>
          <c:val>
            <c:numRef>
              <c:f>Proj_Proder!$E$14:$E$18</c:f>
              <c:numCache>
                <c:formatCode>0%</c:formatCode>
                <c:ptCount val="5"/>
                <c:pt idx="0">
                  <c:v>0.17045454545454539</c:v>
                </c:pt>
                <c:pt idx="1">
                  <c:v>0.21590909090909133</c:v>
                </c:pt>
                <c:pt idx="2">
                  <c:v>0.10227272727272729</c:v>
                </c:pt>
                <c:pt idx="3">
                  <c:v>0.26136363636363635</c:v>
                </c:pt>
                <c:pt idx="4">
                  <c:v>0.25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4948683138745558"/>
          <c:y val="0.17405338334183049"/>
          <c:w val="0.44816906507376231"/>
          <c:h val="0.77258687925209912"/>
        </c:manualLayout>
      </c:layout>
      <c:txPr>
        <a:bodyPr/>
        <a:lstStyle/>
        <a:p>
          <a:pPr>
            <a:defRPr sz="900" b="1"/>
          </a:pPr>
          <a:endParaRPr lang="pt-PT"/>
        </a:p>
      </c:txPr>
    </c:legend>
    <c:plotVisOnly val="1"/>
    <c:dispBlanksAs val="zero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hart>
    <c:title>
      <c:tx>
        <c:rich>
          <a:bodyPr/>
          <a:lstStyle/>
          <a:p>
            <a:pPr>
              <a:defRPr sz="1300"/>
            </a:pPr>
            <a:r>
              <a:rPr lang="en-US" sz="1300" dirty="0" smtClean="0"/>
              <a:t>DISTRIBUIÇÃO </a:t>
            </a:r>
            <a:r>
              <a:rPr lang="en-US" sz="1300" baseline="0" dirty="0" smtClean="0"/>
              <a:t>PERCENTUAL DO </a:t>
            </a:r>
            <a:r>
              <a:rPr lang="en-US" sz="1300" baseline="0" dirty="0"/>
              <a:t>APOIO PRODER POR CONCELHO</a:t>
            </a:r>
            <a:endParaRPr lang="en-US" sz="13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1016404199475062E-2"/>
          <c:y val="0.38880176436278907"/>
          <c:w val="0.55089916885389434"/>
          <c:h val="0.5102668416447943"/>
        </c:manualLayout>
      </c:layout>
      <c:pie3DChart>
        <c:varyColors val="1"/>
        <c:ser>
          <c:idx val="0"/>
          <c:order val="0"/>
          <c:tx>
            <c:strRef>
              <c:f>Inves_Proder!$F$13</c:f>
              <c:strCache>
                <c:ptCount val="1"/>
                <c:pt idx="0">
                  <c:v>% Apoio Proder </c:v>
                </c:pt>
              </c:strCache>
            </c:strRef>
          </c:tx>
          <c:explosion val="25"/>
          <c:dPt>
            <c:idx val="0"/>
            <c:spPr>
              <a:solidFill>
                <a:srgbClr val="7030A0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273B1F"/>
              </a:solidFill>
            </c:spPr>
          </c:dPt>
          <c:dPt>
            <c:idx val="3"/>
            <c:spPr>
              <a:solidFill>
                <a:srgbClr val="775441"/>
              </a:solidFill>
            </c:spPr>
          </c:dPt>
          <c:dLbls>
            <c:dLbl>
              <c:idx val="0"/>
              <c:layout>
                <c:manualLayout>
                  <c:x val="-8.1296369203849791E-2"/>
                  <c:y val="0.10042468649752116"/>
                </c:manualLayout>
              </c:layout>
              <c:showVal val="1"/>
            </c:dLbl>
            <c:dLbl>
              <c:idx val="1"/>
              <c:layout>
                <c:manualLayout>
                  <c:x val="-0.11151345144356969"/>
                  <c:y val="3.6022528433945759E-2"/>
                </c:manualLayout>
              </c:layout>
              <c:showVal val="1"/>
            </c:dLbl>
            <c:dLbl>
              <c:idx val="2"/>
              <c:layout>
                <c:manualLayout>
                  <c:x val="-0.15143285214348251"/>
                  <c:y val="-0.12515383493729951"/>
                </c:manualLayout>
              </c:layout>
              <c:showVal val="1"/>
            </c:dLbl>
            <c:dLbl>
              <c:idx val="3"/>
              <c:layout>
                <c:manualLayout>
                  <c:x val="0.16331736657917795"/>
                  <c:y val="-7.946011956838729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PT"/>
              </a:p>
            </c:txPr>
            <c:showVal val="1"/>
            <c:showLeaderLines val="1"/>
          </c:dLbls>
          <c:cat>
            <c:strRef>
              <c:f>Inves_Proder!$E$14:$E$17</c:f>
              <c:strCache>
                <c:ptCount val="4"/>
                <c:pt idx="0">
                  <c:v>AZAMBUJA</c:v>
                </c:pt>
                <c:pt idx="1">
                  <c:v>CARTAXO</c:v>
                </c:pt>
                <c:pt idx="2">
                  <c:v>RIO MAIOR</c:v>
                </c:pt>
                <c:pt idx="3">
                  <c:v>SANTARÉM</c:v>
                </c:pt>
              </c:strCache>
            </c:strRef>
          </c:cat>
          <c:val>
            <c:numRef>
              <c:f>Inves_Proder!$F$14:$F$17</c:f>
              <c:numCache>
                <c:formatCode>0%</c:formatCode>
                <c:ptCount val="4"/>
                <c:pt idx="0">
                  <c:v>0.13993086223419771</c:v>
                </c:pt>
                <c:pt idx="1">
                  <c:v>7.8759196871151099E-2</c:v>
                </c:pt>
                <c:pt idx="2">
                  <c:v>0.25015702557750513</c:v>
                </c:pt>
                <c:pt idx="3">
                  <c:v>0.53115291531714559</c:v>
                </c:pt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spPr>
    <a:noFill/>
    <a:ln>
      <a:noFill/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hart>
    <c:title>
      <c:tx>
        <c:rich>
          <a:bodyPr/>
          <a:lstStyle/>
          <a:p>
            <a:pPr>
              <a:defRPr sz="1400"/>
            </a:pPr>
            <a:r>
              <a:rPr lang="pt-PT" sz="1400" dirty="0"/>
              <a:t>PROPORÇÃO</a:t>
            </a:r>
            <a:r>
              <a:rPr lang="pt-PT" sz="1400" baseline="0" dirty="0"/>
              <a:t> APOIO PRODER </a:t>
            </a:r>
            <a:r>
              <a:rPr lang="pt-PT" sz="1400" baseline="0" dirty="0" smtClean="0"/>
              <a:t>NO INVESTIMENTO TOTAL POR CONCELHO</a:t>
            </a:r>
            <a:endParaRPr lang="pt-PT" sz="1400" dirty="0"/>
          </a:p>
        </c:rich>
      </c:tx>
      <c:layout>
        <c:manualLayout>
          <c:xMode val="edge"/>
          <c:yMode val="edge"/>
          <c:x val="0.16472130756382736"/>
          <c:y val="1.9778487441391803E-3"/>
        </c:manualLayout>
      </c:layout>
      <c:overlay val="1"/>
    </c:title>
    <c:plotArea>
      <c:layout>
        <c:manualLayout>
          <c:layoutTarget val="inner"/>
          <c:xMode val="edge"/>
          <c:yMode val="edge"/>
          <c:x val="8.8407419519844363E-2"/>
          <c:y val="0.28751166520851634"/>
          <c:w val="0.78592697877621398"/>
          <c:h val="0.59650845727617385"/>
        </c:manualLayout>
      </c:layout>
      <c:lineChart>
        <c:grouping val="standard"/>
        <c:ser>
          <c:idx val="0"/>
          <c:order val="0"/>
          <c:tx>
            <c:strRef>
              <c:f>Inves_Proder!$G$13</c:f>
              <c:strCache>
                <c:ptCount val="1"/>
                <c:pt idx="0">
                  <c:v>% Apoio Proder  Total de Investimento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0.05"/>
                  <c:y val="2.7777777777777901E-2"/>
                </c:manualLayout>
              </c:layout>
              <c:showVal val="1"/>
            </c:dLbl>
            <c:dLbl>
              <c:idx val="1"/>
              <c:layout>
                <c:manualLayout>
                  <c:x val="-4.1666666666666664E-2"/>
                  <c:y val="-1.8518518518518556E-2"/>
                </c:manualLayout>
              </c:layout>
              <c:showVal val="1"/>
            </c:dLbl>
            <c:dLbl>
              <c:idx val="2"/>
              <c:layout>
                <c:manualLayout>
                  <c:x val="-4.4444444444444502E-2"/>
                  <c:y val="3.7037037037037056E-2"/>
                </c:manualLayout>
              </c:layout>
              <c:showVal val="1"/>
            </c:dLbl>
            <c:dLbl>
              <c:idx val="3"/>
              <c:layout>
                <c:manualLayout>
                  <c:x val="-3.333333333333334E-2"/>
                  <c:y val="4.6296296296296419E-2"/>
                </c:manualLayout>
              </c:layout>
              <c:showVal val="1"/>
            </c:dLbl>
            <c:showVal val="1"/>
          </c:dLbls>
          <c:cat>
            <c:strRef>
              <c:f>Inves_Proder!$E$14:$E$17</c:f>
              <c:strCache>
                <c:ptCount val="4"/>
                <c:pt idx="0">
                  <c:v>AZAMBUJA</c:v>
                </c:pt>
                <c:pt idx="1">
                  <c:v>CARTAXO</c:v>
                </c:pt>
                <c:pt idx="2">
                  <c:v>RIO MAIOR</c:v>
                </c:pt>
                <c:pt idx="3">
                  <c:v>SANTARÉM</c:v>
                </c:pt>
              </c:strCache>
            </c:strRef>
          </c:cat>
          <c:val>
            <c:numRef>
              <c:f>Inves_Proder!$G$14:$G$17</c:f>
              <c:numCache>
                <c:formatCode>0%</c:formatCode>
                <c:ptCount val="4"/>
                <c:pt idx="0">
                  <c:v>0.55731642650733249</c:v>
                </c:pt>
                <c:pt idx="1">
                  <c:v>0.66801608977503557</c:v>
                </c:pt>
                <c:pt idx="2">
                  <c:v>0.5879791817790333</c:v>
                </c:pt>
                <c:pt idx="3">
                  <c:v>0.58992714321710837</c:v>
                </c:pt>
              </c:numCache>
            </c:numRef>
          </c:val>
        </c:ser>
        <c:ser>
          <c:idx val="1"/>
          <c:order val="1"/>
          <c:tx>
            <c:strRef>
              <c:f>Inves_Proder!$H$13</c:f>
              <c:strCache>
                <c:ptCount val="1"/>
                <c:pt idx="0">
                  <c:v>Investimento Médio</c:v>
                </c:pt>
              </c:strCache>
            </c:strRef>
          </c:tx>
          <c:marker>
            <c:symbol val="none"/>
          </c:marker>
          <c:cat>
            <c:strRef>
              <c:f>Inves_Proder!$E$14:$E$17</c:f>
              <c:strCache>
                <c:ptCount val="4"/>
                <c:pt idx="0">
                  <c:v>AZAMBUJA</c:v>
                </c:pt>
                <c:pt idx="1">
                  <c:v>CARTAXO</c:v>
                </c:pt>
                <c:pt idx="2">
                  <c:v>RIO MAIOR</c:v>
                </c:pt>
                <c:pt idx="3">
                  <c:v>SANTARÉM</c:v>
                </c:pt>
              </c:strCache>
            </c:strRef>
          </c:cat>
          <c:val>
            <c:numRef>
              <c:f>Inves_Proder!$H$14:$H$17</c:f>
              <c:numCache>
                <c:formatCode>0%</c:formatCode>
                <c:ptCount val="4"/>
                <c:pt idx="0">
                  <c:v>0.60080971031962915</c:v>
                </c:pt>
                <c:pt idx="1">
                  <c:v>0.60080971031962915</c:v>
                </c:pt>
                <c:pt idx="2">
                  <c:v>0.60080971031962915</c:v>
                </c:pt>
                <c:pt idx="3">
                  <c:v>0.60080971031962915</c:v>
                </c:pt>
              </c:numCache>
            </c:numRef>
          </c:val>
        </c:ser>
        <c:marker val="1"/>
        <c:axId val="70240512"/>
        <c:axId val="70258688"/>
      </c:lineChart>
      <c:catAx>
        <c:axId val="7024051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t-PT"/>
          </a:p>
        </c:txPr>
        <c:crossAx val="70258688"/>
        <c:crosses val="autoZero"/>
        <c:auto val="1"/>
        <c:lblAlgn val="ctr"/>
        <c:lblOffset val="100"/>
      </c:catAx>
      <c:valAx>
        <c:axId val="70258688"/>
        <c:scaling>
          <c:orientation val="minMax"/>
          <c:max val="0.8"/>
          <c:min val="0.30000000000000032"/>
        </c:scaling>
        <c:axPos val="l"/>
        <c:numFmt formatCode="0%" sourceLinked="1"/>
        <c:tickLblPos val="nextTo"/>
        <c:txPr>
          <a:bodyPr/>
          <a:lstStyle/>
          <a:p>
            <a:pPr>
              <a:defRPr b="1"/>
            </a:pPr>
            <a:endParaRPr lang="pt-PT"/>
          </a:p>
        </c:txPr>
        <c:crossAx val="70240512"/>
        <c:crosses val="autoZero"/>
        <c:crossBetween val="between"/>
        <c:majorUnit val="0.2"/>
        <c:minorUnit val="0.1"/>
      </c:valAx>
    </c:plotArea>
    <c:legend>
      <c:legendPos val="t"/>
      <c:layout>
        <c:manualLayout>
          <c:xMode val="edge"/>
          <c:yMode val="edge"/>
          <c:x val="5.2662406815761627E-2"/>
          <c:y val="0.20833333333333373"/>
          <c:w val="0.9"/>
          <c:h val="9.330708661417321E-2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style val="21"/>
  <c:pivotSource>
    <c:name>[Dados Leader.xlsx]Aproder_Prog_Leader!Tabela dinâmica3</c:name>
    <c:fmtId val="74"/>
  </c:pivotSource>
  <c:chart>
    <c:title>
      <c:tx>
        <c:rich>
          <a:bodyPr/>
          <a:lstStyle/>
          <a:p>
            <a:pPr>
              <a:defRPr sz="1400">
                <a:solidFill>
                  <a:schemeClr val="accent6">
                    <a:lumMod val="50000"/>
                  </a:schemeClr>
                </a:solidFill>
              </a:defRPr>
            </a:pPr>
            <a:r>
              <a:rPr lang="pt-PT" sz="1400" b="1" i="0" baseline="0">
                <a:solidFill>
                  <a:schemeClr val="accent6">
                    <a:lumMod val="50000"/>
                  </a:schemeClr>
                </a:solidFill>
              </a:rPr>
              <a:t>INVESTIMENTO APROVADO </a:t>
            </a:r>
          </a:p>
        </c:rich>
      </c:tx>
      <c:layout/>
    </c:title>
    <c:pivotFmts>
      <c:pivotFmt>
        <c:idx val="0"/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 sz="800" b="1">
                  <a:solidFill>
                    <a:schemeClr val="accent6">
                      <a:lumMod val="50000"/>
                    </a:schemeClr>
                  </a:solidFill>
                </a:defRPr>
              </a:pPr>
              <a:endParaRPr lang="pt-PT"/>
            </a:p>
          </c:txPr>
          <c:showVal val="1"/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 sz="800" b="1"/>
              </a:pPr>
              <a:endParaRPr lang="pt-PT"/>
            </a:p>
          </c:txPr>
          <c:showVal val="1"/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 sz="800" b="1">
                  <a:solidFill>
                    <a:schemeClr val="accent6">
                      <a:lumMod val="50000"/>
                    </a:schemeClr>
                  </a:solidFill>
                </a:defRPr>
              </a:pPr>
              <a:endParaRPr lang="pt-PT"/>
            </a:p>
          </c:txPr>
          <c:showVal val="1"/>
        </c:dLbl>
      </c:pivotFmt>
      <c:pivotFmt>
        <c:idx val="4"/>
        <c:dLbl>
          <c:idx val="0"/>
          <c:layout>
            <c:manualLayout>
              <c:x val="2.8011313400639833E-2"/>
              <c:y val="-8.2922004152466266E-3"/>
            </c:manualLayout>
          </c:layout>
          <c:showVal val="1"/>
        </c:dLbl>
      </c:pivotFmt>
      <c:pivotFmt>
        <c:idx val="5"/>
        <c:dLbl>
          <c:idx val="0"/>
          <c:layout>
            <c:manualLayout>
              <c:x val="1.120448179271716E-2"/>
              <c:y val="0"/>
            </c:manualLayout>
          </c:layout>
          <c:showVal val="1"/>
        </c:dLbl>
      </c:pivotFmt>
      <c:pivotFmt>
        <c:idx val="6"/>
        <c:dLbl>
          <c:idx val="0"/>
          <c:layout>
            <c:manualLayout>
              <c:x val="1.1066209316428096E-2"/>
              <c:y val="-1.658374792703151E-2"/>
            </c:manualLayout>
          </c:layout>
          <c:showVal val="1"/>
        </c:dLbl>
      </c:pivotFmt>
      <c:pivotFmt>
        <c:idx val="7"/>
        <c:dLbl>
          <c:idx val="0"/>
          <c:layout>
            <c:manualLayout>
              <c:x val="2.2823998851995424E-2"/>
              <c:y val="-8.291873963515748E-3"/>
            </c:manualLayout>
          </c:layout>
          <c:showVal val="1"/>
        </c:dLbl>
      </c:pivotFmt>
      <c:pivotFmt>
        <c:idx val="8"/>
        <c:dLbl>
          <c:idx val="0"/>
          <c:layout>
            <c:manualLayout>
              <c:x val="1.6806722689075689E-2"/>
              <c:y val="0"/>
            </c:manualLayout>
          </c:layout>
          <c:showVal val="1"/>
        </c:dLbl>
      </c:pivotFmt>
      <c:pivotFmt>
        <c:idx val="9"/>
        <c:dLbl>
          <c:idx val="0"/>
          <c:layout>
            <c:manualLayout>
              <c:x val="3.4304971137867027E-2"/>
              <c:y val="-4.3294028544939404E-3"/>
            </c:manualLayout>
          </c:layout>
          <c:showVal val="1"/>
        </c:dLbl>
      </c:pivotFmt>
      <c:pivotFmt>
        <c:idx val="10"/>
        <c:dLbl>
          <c:idx val="0"/>
          <c:layout>
            <c:manualLayout>
              <c:x val="8.403361344537813E-3"/>
              <c:y val="0"/>
            </c:manualLayout>
          </c:layout>
          <c:showVal val="1"/>
        </c:dLbl>
      </c:pivotFmt>
      <c:pivotFmt>
        <c:idx val="11"/>
        <c:dLbl>
          <c:idx val="0"/>
          <c:layout>
            <c:manualLayout>
              <c:x val="1.4005602240896359E-2"/>
              <c:y val="0"/>
            </c:manualLayout>
          </c:layout>
          <c:showVal val="1"/>
        </c:dLbl>
      </c:pivotFmt>
      <c:pivotFmt>
        <c:idx val="12"/>
        <c:dLbl>
          <c:idx val="0"/>
          <c:layout>
            <c:manualLayout>
              <c:x val="1.9607843137254902E-2"/>
              <c:y val="0"/>
            </c:manualLayout>
          </c:layout>
          <c:showVal val="1"/>
        </c:dLbl>
      </c:pivotFmt>
      <c:pivotFmt>
        <c:idx val="13"/>
        <c:marker>
          <c:symbol val="none"/>
        </c:marker>
        <c:dLbl>
          <c:idx val="0"/>
          <c:spPr/>
          <c:txPr>
            <a:bodyPr/>
            <a:lstStyle/>
            <a:p>
              <a:pPr>
                <a:defRPr sz="800" b="1">
                  <a:solidFill>
                    <a:schemeClr val="accent6">
                      <a:lumMod val="50000"/>
                    </a:schemeClr>
                  </a:solidFill>
                </a:defRPr>
              </a:pPr>
              <a:endParaRPr lang="pt-PT"/>
            </a:p>
          </c:txPr>
          <c:showVal val="1"/>
        </c:dLbl>
      </c:pivotFmt>
      <c:pivotFmt>
        <c:idx val="14"/>
        <c:dLbl>
          <c:idx val="0"/>
          <c:layout>
            <c:manualLayout>
              <c:x val="1.4697236919459138E-2"/>
              <c:y val="-4.1462634334888289E-3"/>
            </c:manualLayout>
          </c:layout>
          <c:showVal val="1"/>
        </c:dLbl>
      </c:pivotFmt>
      <c:pivotFmt>
        <c:idx val="15"/>
        <c:dLbl>
          <c:idx val="0"/>
          <c:layout>
            <c:manualLayout>
              <c:x val="1.7636684303350969E-2"/>
              <c:y val="-1.2437810945273632E-2"/>
            </c:manualLayout>
          </c:layout>
          <c:showVal val="1"/>
        </c:dLbl>
      </c:pivotFmt>
      <c:pivotFmt>
        <c:idx val="16"/>
        <c:dLbl>
          <c:idx val="0"/>
          <c:layout>
            <c:manualLayout>
              <c:x val="2.0576131687242802E-2"/>
              <c:y val="-1.2437810945273632E-2"/>
            </c:manualLayout>
          </c:layout>
          <c:showVal val="1"/>
        </c:dLbl>
      </c:pivotFmt>
      <c:pivotFmt>
        <c:idx val="17"/>
        <c:marker>
          <c:symbol val="none"/>
        </c:marker>
        <c:dLbl>
          <c:idx val="0"/>
          <c:spPr/>
          <c:txPr>
            <a:bodyPr/>
            <a:lstStyle/>
            <a:p>
              <a:pPr>
                <a:defRPr sz="800" b="1">
                  <a:solidFill>
                    <a:schemeClr val="accent6">
                      <a:lumMod val="50000"/>
                    </a:schemeClr>
                  </a:solidFill>
                </a:defRPr>
              </a:pPr>
              <a:endParaRPr lang="pt-PT"/>
            </a:p>
          </c:txPr>
          <c:showVal val="1"/>
        </c:dLbl>
      </c:pivotFmt>
      <c:pivotFmt>
        <c:idx val="18"/>
        <c:dLbl>
          <c:idx val="0"/>
          <c:layout>
            <c:manualLayout>
              <c:x val="1.1066209316428096E-2"/>
              <c:y val="-1.658374792703151E-2"/>
            </c:manualLayout>
          </c:layout>
          <c:showVal val="1"/>
        </c:dLbl>
      </c:pivotFmt>
      <c:pivotFmt>
        <c:idx val="19"/>
        <c:dLbl>
          <c:idx val="0"/>
          <c:layout>
            <c:manualLayout>
              <c:x val="1.6806722689075689E-2"/>
              <c:y val="0"/>
            </c:manualLayout>
          </c:layout>
          <c:showVal val="1"/>
        </c:dLbl>
      </c:pivotFmt>
      <c:pivotFmt>
        <c:idx val="20"/>
        <c:dLbl>
          <c:idx val="0"/>
          <c:layout>
            <c:manualLayout>
              <c:x val="1.4005602240896359E-2"/>
              <c:y val="0"/>
            </c:manualLayout>
          </c:layout>
          <c:showVal val="1"/>
        </c:dLbl>
      </c:pivotFmt>
      <c:pivotFmt>
        <c:idx val="21"/>
        <c:marker>
          <c:symbol val="none"/>
        </c:marker>
        <c:dLbl>
          <c:idx val="0"/>
          <c:spPr/>
          <c:txPr>
            <a:bodyPr/>
            <a:lstStyle/>
            <a:p>
              <a:pPr>
                <a:defRPr sz="800" b="1">
                  <a:solidFill>
                    <a:schemeClr val="accent6">
                      <a:lumMod val="50000"/>
                    </a:schemeClr>
                  </a:solidFill>
                </a:defRPr>
              </a:pPr>
              <a:endParaRPr lang="pt-PT"/>
            </a:p>
          </c:txPr>
          <c:showVal val="1"/>
        </c:dLbl>
      </c:pivotFmt>
      <c:pivotFmt>
        <c:idx val="22"/>
        <c:dLbl>
          <c:idx val="0"/>
          <c:layout>
            <c:manualLayout>
              <c:x val="2.0576131687242802E-2"/>
              <c:y val="-1.2437810945273632E-2"/>
            </c:manualLayout>
          </c:layout>
          <c:showVal val="1"/>
        </c:dLbl>
      </c:pivotFmt>
      <c:pivotFmt>
        <c:idx val="23"/>
        <c:dLbl>
          <c:idx val="0"/>
          <c:layout>
            <c:manualLayout>
              <c:x val="1.7636684303350969E-2"/>
              <c:y val="-1.2437810945273632E-2"/>
            </c:manualLayout>
          </c:layout>
          <c:showVal val="1"/>
        </c:dLbl>
      </c:pivotFmt>
      <c:pivotFmt>
        <c:idx val="24"/>
        <c:dLbl>
          <c:idx val="0"/>
          <c:layout>
            <c:manualLayout>
              <c:x val="1.4697236919459138E-2"/>
              <c:y val="-4.1462634334888289E-3"/>
            </c:manualLayout>
          </c:layout>
          <c:showVal val="1"/>
        </c:dLbl>
      </c:pivotFmt>
      <c:pivotFmt>
        <c:idx val="25"/>
        <c:marker>
          <c:symbol val="none"/>
        </c:marker>
        <c:dLbl>
          <c:idx val="0"/>
          <c:spPr/>
          <c:txPr>
            <a:bodyPr/>
            <a:lstStyle/>
            <a:p>
              <a:pPr>
                <a:defRPr sz="800" b="1">
                  <a:solidFill>
                    <a:schemeClr val="accent6">
                      <a:lumMod val="50000"/>
                    </a:schemeClr>
                  </a:solidFill>
                </a:defRPr>
              </a:pPr>
              <a:endParaRPr lang="pt-PT"/>
            </a:p>
          </c:txPr>
          <c:showVal val="1"/>
        </c:dLbl>
      </c:pivotFmt>
      <c:pivotFmt>
        <c:idx val="26"/>
        <c:dLbl>
          <c:idx val="0"/>
          <c:layout>
            <c:manualLayout>
              <c:x val="2.2823998851995424E-2"/>
              <c:y val="-8.291873963515748E-3"/>
            </c:manualLayout>
          </c:layout>
          <c:showVal val="1"/>
        </c:dLbl>
      </c:pivotFmt>
      <c:pivotFmt>
        <c:idx val="27"/>
        <c:dLbl>
          <c:idx val="0"/>
          <c:layout>
            <c:manualLayout>
              <c:x val="3.4304971137867027E-2"/>
              <c:y val="-4.3294028544939404E-3"/>
            </c:manualLayout>
          </c:layout>
          <c:showVal val="1"/>
        </c:dLbl>
      </c:pivotFmt>
      <c:pivotFmt>
        <c:idx val="28"/>
        <c:dLbl>
          <c:idx val="0"/>
          <c:layout>
            <c:manualLayout>
              <c:x val="2.8011313400639833E-2"/>
              <c:y val="-8.2922004152466266E-3"/>
            </c:manualLayout>
          </c:layout>
          <c:showVal val="1"/>
        </c:dLbl>
      </c:pivotFmt>
    </c:pivotFmts>
    <c:view3D>
      <c:depthPercent val="100"/>
      <c:rAngAx val="1"/>
    </c:view3D>
    <c:plotArea>
      <c:layout>
        <c:manualLayout>
          <c:layoutTarget val="inner"/>
          <c:xMode val="edge"/>
          <c:yMode val="edge"/>
          <c:x val="4.5509589079142876E-2"/>
          <c:y val="0.2386913855917272"/>
          <c:w val="0.91673887986223856"/>
          <c:h val="0.65286004361395289"/>
        </c:manualLayout>
      </c:layout>
      <c:bar3DChart>
        <c:barDir val="col"/>
        <c:grouping val="clustered"/>
        <c:ser>
          <c:idx val="0"/>
          <c:order val="0"/>
          <c:tx>
            <c:strRef>
              <c:f>Aproder_Prog_Leader!$I$3:$I$4</c:f>
              <c:strCache>
                <c:ptCount val="1"/>
                <c:pt idx="0">
                  <c:v> Investimento Total </c:v>
                </c:pt>
              </c:strCache>
            </c:strRef>
          </c:tx>
          <c:dLbls>
            <c:dLbl>
              <c:idx val="0"/>
              <c:layout>
                <c:manualLayout>
                  <c:x val="1.1066209316428096E-2"/>
                  <c:y val="-1.658374792703151E-2"/>
                </c:manualLayout>
              </c:layout>
              <c:showVal val="1"/>
            </c:dLbl>
            <c:dLbl>
              <c:idx val="1"/>
              <c:layout>
                <c:manualLayout>
                  <c:x val="1.6806722689075689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4005602240896359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8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Aproder_Prog_Leader!$H$5:$H$8</c:f>
              <c:strCache>
                <c:ptCount val="3"/>
                <c:pt idx="0">
                  <c:v>Leader I</c:v>
                </c:pt>
                <c:pt idx="1">
                  <c:v>Leader II</c:v>
                </c:pt>
                <c:pt idx="2">
                  <c:v>Leader +</c:v>
                </c:pt>
              </c:strCache>
            </c:strRef>
          </c:cat>
          <c:val>
            <c:numRef>
              <c:f>Aproder_Prog_Leader!$I$5:$I$8</c:f>
              <c:numCache>
                <c:formatCode>_("€"* #,##0.00_);_("€"* \(#,##0.00\);_("€"* "-"??_);_(@_)</c:formatCode>
                <c:ptCount val="3"/>
                <c:pt idx="0">
                  <c:v>3219000</c:v>
                </c:pt>
                <c:pt idx="1">
                  <c:v>5010174.9483744204</c:v>
                </c:pt>
                <c:pt idx="2">
                  <c:v>5820823.7000000002</c:v>
                </c:pt>
              </c:numCache>
            </c:numRef>
          </c:val>
        </c:ser>
        <c:ser>
          <c:idx val="1"/>
          <c:order val="1"/>
          <c:tx>
            <c:strRef>
              <c:f>Aproder_Prog_Leader!$J$3:$J$4</c:f>
              <c:strCache>
                <c:ptCount val="1"/>
                <c:pt idx="0">
                  <c:v> Apoio Leader</c:v>
                </c:pt>
              </c:strCache>
            </c:strRef>
          </c:tx>
          <c:dLbls>
            <c:dLbl>
              <c:idx val="0"/>
              <c:layout>
                <c:manualLayout>
                  <c:x val="2.0576131687242802E-2"/>
                  <c:y val="-1.2437810945273632E-2"/>
                </c:manualLayout>
              </c:layout>
              <c:showVal val="1"/>
            </c:dLbl>
            <c:dLbl>
              <c:idx val="1"/>
              <c:layout>
                <c:manualLayout>
                  <c:x val="1.7636684303350969E-2"/>
                  <c:y val="-1.2437810945273632E-2"/>
                </c:manualLayout>
              </c:layout>
              <c:showVal val="1"/>
            </c:dLbl>
            <c:dLbl>
              <c:idx val="2"/>
              <c:layout>
                <c:manualLayout>
                  <c:x val="1.4697236919459138E-2"/>
                  <c:y val="-4.1462634334888289E-3"/>
                </c:manualLayout>
              </c:layout>
              <c:showVal val="1"/>
            </c:dLbl>
            <c:txPr>
              <a:bodyPr/>
              <a:lstStyle/>
              <a:p>
                <a:pPr>
                  <a:defRPr sz="8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Aproder_Prog_Leader!$H$5:$H$8</c:f>
              <c:strCache>
                <c:ptCount val="3"/>
                <c:pt idx="0">
                  <c:v>Leader I</c:v>
                </c:pt>
                <c:pt idx="1">
                  <c:v>Leader II</c:v>
                </c:pt>
                <c:pt idx="2">
                  <c:v>Leader +</c:v>
                </c:pt>
              </c:strCache>
            </c:strRef>
          </c:cat>
          <c:val>
            <c:numRef>
              <c:f>Aproder_Prog_Leader!$J$5:$J$8</c:f>
              <c:numCache>
                <c:formatCode>_("€"* #,##0.00_);_("€"* \(#,##0.00\);_("€"* "-"??_);_(@_)</c:formatCode>
                <c:ptCount val="3"/>
                <c:pt idx="0">
                  <c:v>2093000</c:v>
                </c:pt>
                <c:pt idx="1">
                  <c:v>2501588.3071796908</c:v>
                </c:pt>
                <c:pt idx="2">
                  <c:v>3062514.2</c:v>
                </c:pt>
              </c:numCache>
            </c:numRef>
          </c:val>
        </c:ser>
        <c:ser>
          <c:idx val="2"/>
          <c:order val="2"/>
          <c:tx>
            <c:strRef>
              <c:f>Aproder_Prog_Leader!$K$3:$K$4</c:f>
              <c:strCache>
                <c:ptCount val="1"/>
                <c:pt idx="0">
                  <c:v> Investimento Privado </c:v>
                </c:pt>
              </c:strCache>
            </c:strRef>
          </c:tx>
          <c:dLbls>
            <c:dLbl>
              <c:idx val="0"/>
              <c:layout>
                <c:manualLayout>
                  <c:x val="2.2823998851995424E-2"/>
                  <c:y val="-8.291873963515748E-3"/>
                </c:manualLayout>
              </c:layout>
              <c:showVal val="1"/>
            </c:dLbl>
            <c:dLbl>
              <c:idx val="1"/>
              <c:layout>
                <c:manualLayout>
                  <c:x val="3.4304971137867027E-2"/>
                  <c:y val="-4.3294028544939404E-3"/>
                </c:manualLayout>
              </c:layout>
              <c:showVal val="1"/>
            </c:dLbl>
            <c:dLbl>
              <c:idx val="2"/>
              <c:layout>
                <c:manualLayout>
                  <c:x val="2.8011313400639833E-2"/>
                  <c:y val="-8.2922004152466266E-3"/>
                </c:manualLayout>
              </c:layout>
              <c:showVal val="1"/>
            </c:dLbl>
            <c:txPr>
              <a:bodyPr/>
              <a:lstStyle/>
              <a:p>
                <a:pPr>
                  <a:defRPr sz="8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Aproder_Prog_Leader!$H$5:$H$8</c:f>
              <c:strCache>
                <c:ptCount val="3"/>
                <c:pt idx="0">
                  <c:v>Leader I</c:v>
                </c:pt>
                <c:pt idx="1">
                  <c:v>Leader II</c:v>
                </c:pt>
                <c:pt idx="2">
                  <c:v>Leader +</c:v>
                </c:pt>
              </c:strCache>
            </c:strRef>
          </c:cat>
          <c:val>
            <c:numRef>
              <c:f>Aproder_Prog_Leader!$K$5:$K$8</c:f>
              <c:numCache>
                <c:formatCode>_("€"* #,##0.00_);_("€"* \(#,##0.00\);_("€"* "-"??_);_(@_)</c:formatCode>
                <c:ptCount val="3"/>
                <c:pt idx="0">
                  <c:v>1126000</c:v>
                </c:pt>
                <c:pt idx="1">
                  <c:v>2508586.6411947212</c:v>
                </c:pt>
                <c:pt idx="2">
                  <c:v>2758309.5</c:v>
                </c:pt>
              </c:numCache>
            </c:numRef>
          </c:val>
        </c:ser>
        <c:dLbls>
          <c:showVal val="1"/>
        </c:dLbls>
        <c:shape val="cylinder"/>
        <c:axId val="64344832"/>
        <c:axId val="64346368"/>
        <c:axId val="0"/>
      </c:bar3DChart>
      <c:catAx>
        <c:axId val="643448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>
                <a:solidFill>
                  <a:schemeClr val="accent6">
                    <a:lumMod val="50000"/>
                  </a:schemeClr>
                </a:solidFill>
              </a:defRPr>
            </a:pPr>
            <a:endParaRPr lang="pt-PT"/>
          </a:p>
        </c:txPr>
        <c:crossAx val="64346368"/>
        <c:crosses val="autoZero"/>
        <c:auto val="1"/>
        <c:lblAlgn val="ctr"/>
        <c:lblOffset val="100"/>
      </c:catAx>
      <c:valAx>
        <c:axId val="64346368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PT" sz="800" b="1" i="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</a:rPr>
                  <a:t>(Milhões €) </a:t>
                </a:r>
                <a:endParaRPr lang="pt-PT" sz="800" b="1">
                  <a:solidFill>
                    <a:schemeClr val="accent6">
                      <a:lumMod val="50000"/>
                    </a:schemeClr>
                  </a:solidFill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6.2716928902406002E-2"/>
              <c:y val="0.57938555255220003"/>
            </c:manualLayout>
          </c:layout>
        </c:title>
        <c:numFmt formatCode="_(&quot;€&quot;* #,##0.00_);_(&quot;€&quot;* \(#,##0.00\);_(&quot;€&quot;* &quot;-&quot;??_);_(@_)" sourceLinked="1"/>
        <c:tickLblPos val="none"/>
        <c:crossAx val="643448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3.1397174254317109E-2"/>
                <c:y val="0.3476968503937008"/>
              </c:manualLayout>
            </c:layout>
          </c:dispUnitsLbl>
        </c:dispUnits>
      </c:valAx>
    </c:plotArea>
    <c:legend>
      <c:legendPos val="t"/>
      <c:layout/>
      <c:txPr>
        <a:bodyPr/>
        <a:lstStyle/>
        <a:p>
          <a:pPr>
            <a:defRPr sz="1000" b="1">
              <a:solidFill>
                <a:schemeClr val="accent6">
                  <a:lumMod val="50000"/>
                </a:schemeClr>
              </a:solidFill>
            </a:defRPr>
          </a:pPr>
          <a:endParaRPr lang="pt-PT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pt-PT">
                <a:solidFill>
                  <a:schemeClr val="accent3">
                    <a:lumMod val="50000"/>
                  </a:schemeClr>
                </a:solidFill>
              </a:rPr>
              <a:t>PROJETOS SUBMETIDOS  E  EXECUTADOS POR AÇÃO</a:t>
            </a:r>
          </a:p>
        </c:rich>
      </c:tx>
      <c:layout>
        <c:manualLayout>
          <c:xMode val="edge"/>
          <c:yMode val="edge"/>
          <c:x val="0.18535955808770571"/>
          <c:y val="9.550557291311575E-3"/>
        </c:manualLayout>
      </c:layout>
      <c:overlay val="1"/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5.4236772621899902E-2"/>
          <c:y val="0.21479632501637308"/>
          <c:w val="0.87175796124008365"/>
          <c:h val="0.57000005492426076"/>
        </c:manualLayout>
      </c:layout>
      <c:bar3DChart>
        <c:barDir val="col"/>
        <c:grouping val="clustered"/>
        <c:ser>
          <c:idx val="0"/>
          <c:order val="0"/>
          <c:tx>
            <c:strRef>
              <c:f>Proj_Proder!$B$13</c:f>
              <c:strCache>
                <c:ptCount val="1"/>
                <c:pt idx="0">
                  <c:v>Nº de Projetos Submetidos</c:v>
                </c:pt>
              </c:strCache>
            </c:strRef>
          </c:tx>
          <c:spPr>
            <a:solidFill>
              <a:srgbClr val="966038"/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rgbClr val="745231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Proj_Proder!$A$14:$A$18</c:f>
              <c:strCache>
                <c:ptCount val="5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  <c:pt idx="4">
                  <c:v>3.2.2 - Serviços Básicos para a População Rural</c:v>
                </c:pt>
              </c:strCache>
            </c:strRef>
          </c:cat>
          <c:val>
            <c:numRef>
              <c:f>Proj_Proder!$B$14:$B$18</c:f>
              <c:numCache>
                <c:formatCode>General</c:formatCode>
                <c:ptCount val="5"/>
                <c:pt idx="0">
                  <c:v>33</c:v>
                </c:pt>
                <c:pt idx="1">
                  <c:v>48</c:v>
                </c:pt>
                <c:pt idx="2">
                  <c:v>26</c:v>
                </c:pt>
                <c:pt idx="3">
                  <c:v>38</c:v>
                </c:pt>
                <c:pt idx="4">
                  <c:v>37</c:v>
                </c:pt>
              </c:numCache>
            </c:numRef>
          </c:val>
        </c:ser>
        <c:ser>
          <c:idx val="1"/>
          <c:order val="1"/>
          <c:tx>
            <c:strRef>
              <c:f>Proj_Proder!$C$13</c:f>
              <c:strCache>
                <c:ptCount val="1"/>
                <c:pt idx="0">
                  <c:v>Nº de Projetos Executados</c:v>
                </c:pt>
              </c:strCache>
            </c:strRef>
          </c:tx>
          <c:spPr>
            <a:solidFill>
              <a:srgbClr val="C29554"/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rgbClr val="745231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Proj_Proder!$A$14:$A$18</c:f>
              <c:strCache>
                <c:ptCount val="5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  <c:pt idx="4">
                  <c:v>3.2.2 - Serviços Básicos para a População Rural</c:v>
                </c:pt>
              </c:strCache>
            </c:strRef>
          </c:cat>
          <c:val>
            <c:numRef>
              <c:f>Proj_Proder!$C$14:$C$18</c:f>
              <c:numCache>
                <c:formatCode>General</c:formatCode>
                <c:ptCount val="5"/>
                <c:pt idx="0">
                  <c:v>15</c:v>
                </c:pt>
                <c:pt idx="1">
                  <c:v>19</c:v>
                </c:pt>
                <c:pt idx="2">
                  <c:v>9</c:v>
                </c:pt>
                <c:pt idx="3">
                  <c:v>23</c:v>
                </c:pt>
                <c:pt idx="4">
                  <c:v>22</c:v>
                </c:pt>
              </c:numCache>
            </c:numRef>
          </c:val>
        </c:ser>
        <c:gapWidth val="75"/>
        <c:shape val="cylinder"/>
        <c:axId val="64887424"/>
        <c:axId val="64926080"/>
        <c:axId val="0"/>
      </c:bar3DChart>
      <c:catAx>
        <c:axId val="6488742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>
                <a:solidFill>
                  <a:schemeClr val="accent3">
                    <a:lumMod val="50000"/>
                  </a:schemeClr>
                </a:solidFill>
              </a:defRPr>
            </a:pPr>
            <a:endParaRPr lang="pt-PT"/>
          </a:p>
        </c:txPr>
        <c:crossAx val="64926080"/>
        <c:crosses val="autoZero"/>
        <c:auto val="1"/>
        <c:lblAlgn val="ctr"/>
        <c:lblOffset val="100"/>
      </c:catAx>
      <c:valAx>
        <c:axId val="64926080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</a:rPr>
                  <a:t>Nº</a:t>
                </a:r>
              </a:p>
            </c:rich>
          </c:tx>
          <c:layout>
            <c:manualLayout>
              <c:xMode val="edge"/>
              <c:yMode val="edge"/>
              <c:x val="6.8921679552858953E-2"/>
              <c:y val="0.53161590609774523"/>
            </c:manualLayout>
          </c:layout>
        </c:title>
        <c:numFmt formatCode="General" sourceLinked="1"/>
        <c:majorTickMark val="none"/>
        <c:tickLblPos val="none"/>
        <c:crossAx val="648874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2501962713714499"/>
          <c:y val="9.7020376527587868E-2"/>
          <c:w val="0.47843909772037008"/>
          <c:h val="5.1648084244312817E-2"/>
        </c:manualLayout>
      </c:layout>
      <c:txPr>
        <a:bodyPr/>
        <a:lstStyle/>
        <a:p>
          <a:pPr>
            <a:defRPr b="1">
              <a:solidFill>
                <a:schemeClr val="accent3">
                  <a:lumMod val="50000"/>
                </a:schemeClr>
              </a:solidFill>
            </a:defRPr>
          </a:pPr>
          <a:endParaRPr lang="pt-PT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5"/>
  <c:pivotSource>
    <c:name>[Dados Leader.xlsx]Inves_Proder!Tabela dinâmica3</c:name>
    <c:fmtId val="112"/>
  </c:pivotSource>
  <c:chart>
    <c:title>
      <c:tx>
        <c:rich>
          <a:bodyPr/>
          <a:lstStyle/>
          <a:p>
            <a:pPr>
              <a:defRPr>
                <a:solidFill>
                  <a:srgbClr val="745231"/>
                </a:solidFill>
              </a:defRPr>
            </a:pPr>
            <a:r>
              <a:rPr lang="pt-PT" sz="1600">
                <a:solidFill>
                  <a:srgbClr val="745231"/>
                </a:solidFill>
              </a:rPr>
              <a:t>INVESTIMENTO</a:t>
            </a:r>
            <a:r>
              <a:rPr lang="pt-PT" sz="1600" baseline="0">
                <a:solidFill>
                  <a:srgbClr val="745231"/>
                </a:solidFill>
              </a:rPr>
              <a:t> APROVADO POR AÇÃO</a:t>
            </a:r>
            <a:r>
              <a:rPr lang="pt-PT" sz="1600">
                <a:solidFill>
                  <a:srgbClr val="745231"/>
                </a:solidFill>
              </a:rPr>
              <a:t>                                      </a:t>
            </a:r>
            <a:endParaRPr lang="pt-PT" sz="1200">
              <a:solidFill>
                <a:srgbClr val="745231"/>
              </a:solidFill>
            </a:endParaRPr>
          </a:p>
        </c:rich>
      </c:tx>
      <c:layout/>
    </c:title>
    <c:pivotFmts>
      <c:pivotFmt>
        <c:idx val="0"/>
      </c:pivotFmt>
      <c:pivotFmt>
        <c:idx val="1"/>
        <c:dLbl>
          <c:idx val="0"/>
          <c:showVal val="1"/>
        </c:dLbl>
      </c:pivotFmt>
      <c:pivotFmt>
        <c:idx val="2"/>
        <c:dLbl>
          <c:idx val="0"/>
          <c:showVal val="1"/>
        </c:dLbl>
      </c:pivotFmt>
      <c:pivotFmt>
        <c:idx val="3"/>
        <c:dLbl>
          <c:idx val="0"/>
          <c:showVal val="1"/>
        </c:dLbl>
      </c:pivotFmt>
      <c:pivotFmt>
        <c:idx val="4"/>
        <c:dLbl>
          <c:idx val="0"/>
          <c:showVal val="1"/>
        </c:dLbl>
      </c:pivotFmt>
      <c:pivotFmt>
        <c:idx val="5"/>
        <c:dLbl>
          <c:idx val="0"/>
          <c:showVal val="1"/>
        </c:dLbl>
      </c:pivotFmt>
      <c:pivotFmt>
        <c:idx val="6"/>
        <c:dLbl>
          <c:idx val="0"/>
          <c:showVal val="1"/>
        </c:dLbl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  <c:dLbl>
          <c:idx val="0"/>
          <c:delete val="1"/>
        </c:dLbl>
      </c:pivotFmt>
      <c:pivotFmt>
        <c:idx val="13"/>
        <c:dLbl>
          <c:idx val="0"/>
          <c:delete val="1"/>
        </c:dLbl>
      </c:pivotFmt>
      <c:pivotFmt>
        <c:idx val="14"/>
        <c:dLbl>
          <c:idx val="0"/>
          <c:delete val="1"/>
        </c:dLbl>
      </c:pivotFmt>
      <c:pivotFmt>
        <c:idx val="15"/>
        <c:dLbl>
          <c:idx val="0"/>
          <c:delete val="1"/>
        </c:dLbl>
      </c:pivotFmt>
      <c:pivotFmt>
        <c:idx val="16"/>
        <c:dLbl>
          <c:idx val="0"/>
          <c:delete val="1"/>
        </c:dLbl>
      </c:pivotFmt>
      <c:pivotFmt>
        <c:idx val="17"/>
        <c:dLbl>
          <c:idx val="0"/>
          <c:showVal val="1"/>
        </c:dLbl>
      </c:pivotFmt>
      <c:pivotFmt>
        <c:idx val="18"/>
        <c:marker>
          <c:symbol val="none"/>
        </c:marker>
        <c:dLbl>
          <c:idx val="0"/>
          <c:showVal val="1"/>
        </c:dLbl>
      </c:pivotFmt>
      <c:pivotFmt>
        <c:idx val="19"/>
        <c:marker>
          <c:symbol val="none"/>
        </c:marker>
        <c:dLbl>
          <c:idx val="0"/>
          <c:showVal val="1"/>
        </c:dLbl>
      </c:pivotFmt>
      <c:pivotFmt>
        <c:idx val="20"/>
        <c:dLbl>
          <c:idx val="0"/>
          <c:layout>
            <c:manualLayout>
              <c:x val="9.8224790866659282E-3"/>
              <c:y val="0"/>
            </c:manualLayout>
          </c:layout>
          <c:showVal val="1"/>
        </c:dLbl>
      </c:pivotFmt>
      <c:pivotFmt>
        <c:idx val="21"/>
        <c:dLbl>
          <c:idx val="0"/>
          <c:layout>
            <c:manualLayout>
              <c:x val="9.7125097125097485E-3"/>
              <c:y val="-5.4971453800172314E-3"/>
            </c:manualLayout>
          </c:layout>
          <c:showVal val="1"/>
        </c:dLbl>
      </c:pivotFmt>
      <c:pivotFmt>
        <c:idx val="22"/>
        <c:dLbl>
          <c:idx val="0"/>
          <c:layout>
            <c:manualLayout>
              <c:x val="1.1655011655011661E-2"/>
              <c:y val="-8.2457180700258401E-3"/>
            </c:manualLayout>
          </c:layout>
          <c:showVal val="1"/>
        </c:dLbl>
      </c:pivotFmt>
      <c:pivotFmt>
        <c:idx val="23"/>
        <c:dLbl>
          <c:idx val="0"/>
          <c:layout>
            <c:manualLayout>
              <c:x val="2.1683119351460445E-2"/>
              <c:y val="5.1208701327671293E-3"/>
            </c:manualLayout>
          </c:layout>
          <c:showVal val="1"/>
        </c:dLbl>
      </c:pivotFmt>
      <c:pivotFmt>
        <c:idx val="24"/>
        <c:dLbl>
          <c:idx val="0"/>
          <c:layout>
            <c:manualLayout>
              <c:x val="1.5540015540015582E-2"/>
              <c:y val="-8.2457180700257898E-3"/>
            </c:manualLayout>
          </c:layout>
          <c:showVal val="1"/>
        </c:dLbl>
      </c:pivotFmt>
      <c:pivotFmt>
        <c:idx val="25"/>
        <c:dLbl>
          <c:idx val="0"/>
          <c:layout>
            <c:manualLayout>
              <c:x val="7.7700077700077865E-3"/>
              <c:y val="-8.2457180700258904E-3"/>
            </c:manualLayout>
          </c:layout>
          <c:showVal val="1"/>
        </c:dLbl>
      </c:pivotFmt>
      <c:pivotFmt>
        <c:idx val="26"/>
        <c:dLbl>
          <c:idx val="0"/>
          <c:layout>
            <c:manualLayout>
              <c:x val="1.3597513597513681E-2"/>
              <c:y val="-8.2457180700258401E-3"/>
            </c:manualLayout>
          </c:layout>
          <c:showVal val="1"/>
        </c:dLbl>
      </c:pivotFmt>
      <c:pivotFmt>
        <c:idx val="27"/>
        <c:dLbl>
          <c:idx val="0"/>
          <c:layout>
            <c:manualLayout>
              <c:x val="1.7482517482517529E-2"/>
              <c:y val="-8.2457180700258401E-3"/>
            </c:manualLayout>
          </c:layout>
          <c:showVal val="1"/>
        </c:dLbl>
      </c:pivotFmt>
      <c:pivotFmt>
        <c:idx val="28"/>
        <c:dLbl>
          <c:idx val="0"/>
          <c:layout>
            <c:manualLayout>
              <c:x val="1.7702636308392486E-2"/>
              <c:y val="-2.7485726900086187E-3"/>
            </c:manualLayout>
          </c:layout>
          <c:showVal val="1"/>
        </c:dLbl>
      </c:pivotFmt>
      <c:pivotFmt>
        <c:idx val="29"/>
        <c:dLbl>
          <c:idx val="0"/>
          <c:layout>
            <c:manualLayout>
              <c:x val="1.1875024242659366E-2"/>
              <c:y val="-2.7485726900086187E-3"/>
            </c:manualLayout>
          </c:layout>
          <c:showVal val="1"/>
        </c:dLbl>
      </c:pivotFmt>
      <c:pivotFmt>
        <c:idx val="30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745231"/>
                  </a:solidFill>
                </a:defRPr>
              </a:pPr>
              <a:endParaRPr lang="pt-PT"/>
            </a:p>
          </c:txPr>
          <c:showVal val="1"/>
        </c:dLbl>
      </c:pivotFmt>
      <c:pivotFmt>
        <c:idx val="31"/>
        <c:dLbl>
          <c:idx val="0"/>
          <c:layout>
            <c:manualLayout>
              <c:x val="1.6044925792218282E-2"/>
              <c:y val="-7.8693644197324834E-3"/>
            </c:manualLayout>
          </c:layout>
          <c:showVal val="1"/>
        </c:dLbl>
      </c:pivotFmt>
      <c:pivotFmt>
        <c:idx val="32"/>
        <c:dLbl>
          <c:idx val="0"/>
          <c:layout>
            <c:manualLayout>
              <c:x val="2.0056157240272772E-2"/>
              <c:y val="-2.6231214732441686E-3"/>
            </c:manualLayout>
          </c:layout>
          <c:showVal val="1"/>
        </c:dLbl>
      </c:pivotFmt>
      <c:pivotFmt>
        <c:idx val="33"/>
        <c:dLbl>
          <c:idx val="0"/>
          <c:layout>
            <c:manualLayout>
              <c:x val="2.0056157240272772E-2"/>
              <c:y val="0"/>
            </c:manualLayout>
          </c:layout>
          <c:showVal val="1"/>
        </c:dLbl>
      </c:pivotFmt>
      <c:pivotFmt>
        <c:idx val="34"/>
        <c:dLbl>
          <c:idx val="0"/>
          <c:layout>
            <c:manualLayout>
              <c:x val="2.4067388688327404E-2"/>
              <c:y val="-1.0492485892976643E-2"/>
            </c:manualLayout>
          </c:layout>
          <c:showVal val="1"/>
        </c:dLbl>
      </c:pivotFmt>
      <c:pivotFmt>
        <c:idx val="35"/>
        <c:dLbl>
          <c:idx val="0"/>
          <c:layout>
            <c:manualLayout>
              <c:x val="2.4067388688327404E-2"/>
              <c:y val="-1.5738728839464967E-2"/>
            </c:manualLayout>
          </c:layout>
          <c:showVal val="1"/>
        </c:dLbl>
      </c:pivotFmt>
      <c:pivotFmt>
        <c:idx val="36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745231"/>
                  </a:solidFill>
                </a:defRPr>
              </a:pPr>
              <a:endParaRPr lang="pt-PT"/>
            </a:p>
          </c:txPr>
          <c:showVal val="1"/>
        </c:dLbl>
      </c:pivotFmt>
      <c:pivotFmt>
        <c:idx val="37"/>
        <c:dLbl>
          <c:idx val="0"/>
          <c:layout>
            <c:manualLayout>
              <c:x val="9.7125097125097485E-3"/>
              <c:y val="-5.4971453800172314E-3"/>
            </c:manualLayout>
          </c:layout>
          <c:showVal val="1"/>
        </c:dLbl>
      </c:pivotFmt>
      <c:pivotFmt>
        <c:idx val="38"/>
        <c:dLbl>
          <c:idx val="0"/>
          <c:layout>
            <c:manualLayout>
              <c:x val="1.1655011655011661E-2"/>
              <c:y val="-8.2457180700258401E-3"/>
            </c:manualLayout>
          </c:layout>
          <c:showVal val="1"/>
        </c:dLbl>
      </c:pivotFmt>
      <c:pivotFmt>
        <c:idx val="39"/>
        <c:dLbl>
          <c:idx val="0"/>
          <c:layout>
            <c:manualLayout>
              <c:x val="7.7700077700077865E-3"/>
              <c:y val="-8.2457180700258904E-3"/>
            </c:manualLayout>
          </c:layout>
          <c:showVal val="1"/>
        </c:dLbl>
      </c:pivotFmt>
      <c:pivotFmt>
        <c:idx val="40"/>
        <c:dLbl>
          <c:idx val="0"/>
          <c:layout>
            <c:manualLayout>
              <c:x val="9.8224790866659282E-3"/>
              <c:y val="0"/>
            </c:manualLayout>
          </c:layout>
          <c:showVal val="1"/>
        </c:dLbl>
      </c:pivotFmt>
      <c:pivotFmt>
        <c:idx val="41"/>
        <c:dLbl>
          <c:idx val="0"/>
          <c:layout>
            <c:manualLayout>
              <c:x val="1.1875024242659366E-2"/>
              <c:y val="-2.7485726900086187E-3"/>
            </c:manualLayout>
          </c:layout>
          <c:showVal val="1"/>
        </c:dLbl>
      </c:pivotFmt>
      <c:pivotFmt>
        <c:idx val="42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745231"/>
                  </a:solidFill>
                </a:defRPr>
              </a:pPr>
              <a:endParaRPr lang="pt-PT"/>
            </a:p>
          </c:txPr>
          <c:showVal val="1"/>
        </c:dLbl>
      </c:pivotFmt>
      <c:pivotFmt>
        <c:idx val="43"/>
        <c:dLbl>
          <c:idx val="0"/>
          <c:layout>
            <c:manualLayout>
              <c:x val="2.1683119351460445E-2"/>
              <c:y val="5.1208701327671293E-3"/>
            </c:manualLayout>
          </c:layout>
          <c:showVal val="1"/>
        </c:dLbl>
      </c:pivotFmt>
      <c:pivotFmt>
        <c:idx val="44"/>
        <c:dLbl>
          <c:idx val="0"/>
          <c:layout>
            <c:manualLayout>
              <c:x val="1.5540015540015582E-2"/>
              <c:y val="-8.2457180700257898E-3"/>
            </c:manualLayout>
          </c:layout>
          <c:showVal val="1"/>
        </c:dLbl>
      </c:pivotFmt>
      <c:pivotFmt>
        <c:idx val="45"/>
        <c:dLbl>
          <c:idx val="0"/>
          <c:layout>
            <c:manualLayout>
              <c:x val="1.3597513597513681E-2"/>
              <c:y val="-8.2457180700258401E-3"/>
            </c:manualLayout>
          </c:layout>
          <c:showVal val="1"/>
        </c:dLbl>
      </c:pivotFmt>
      <c:pivotFmt>
        <c:idx val="46"/>
        <c:dLbl>
          <c:idx val="0"/>
          <c:layout>
            <c:manualLayout>
              <c:x val="1.7482517482517529E-2"/>
              <c:y val="-8.2457180700258401E-3"/>
            </c:manualLayout>
          </c:layout>
          <c:showVal val="1"/>
        </c:dLbl>
      </c:pivotFmt>
      <c:pivotFmt>
        <c:idx val="47"/>
        <c:dLbl>
          <c:idx val="0"/>
          <c:layout>
            <c:manualLayout>
              <c:x val="1.7702636308392486E-2"/>
              <c:y val="-2.7485726900086187E-3"/>
            </c:manualLayout>
          </c:layout>
          <c:showVal val="1"/>
        </c:dLbl>
      </c:pivotFmt>
      <c:pivotFmt>
        <c:idx val="48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745231"/>
                  </a:solidFill>
                </a:defRPr>
              </a:pPr>
              <a:endParaRPr lang="pt-PT"/>
            </a:p>
          </c:txPr>
          <c:showVal val="1"/>
        </c:dLbl>
      </c:pivotFmt>
      <c:pivotFmt>
        <c:idx val="49"/>
        <c:dLbl>
          <c:idx val="0"/>
          <c:layout>
            <c:manualLayout>
              <c:x val="2.4067388688327404E-2"/>
              <c:y val="-1.5738728839464967E-2"/>
            </c:manualLayout>
          </c:layout>
          <c:showVal val="1"/>
        </c:dLbl>
      </c:pivotFmt>
      <c:pivotFmt>
        <c:idx val="50"/>
        <c:dLbl>
          <c:idx val="0"/>
          <c:layout>
            <c:manualLayout>
              <c:x val="2.4067388688327404E-2"/>
              <c:y val="-1.0492485892976643E-2"/>
            </c:manualLayout>
          </c:layout>
          <c:showVal val="1"/>
        </c:dLbl>
      </c:pivotFmt>
      <c:pivotFmt>
        <c:idx val="51"/>
        <c:dLbl>
          <c:idx val="0"/>
          <c:layout>
            <c:manualLayout>
              <c:x val="2.0056157240272772E-2"/>
              <c:y val="0"/>
            </c:manualLayout>
          </c:layout>
          <c:showVal val="1"/>
        </c:dLbl>
      </c:pivotFmt>
      <c:pivotFmt>
        <c:idx val="52"/>
        <c:dLbl>
          <c:idx val="0"/>
          <c:layout>
            <c:manualLayout>
              <c:x val="2.0056157240272772E-2"/>
              <c:y val="-2.6231214732441686E-3"/>
            </c:manualLayout>
          </c:layout>
          <c:showVal val="1"/>
        </c:dLbl>
      </c:pivotFmt>
      <c:pivotFmt>
        <c:idx val="53"/>
        <c:dLbl>
          <c:idx val="0"/>
          <c:layout>
            <c:manualLayout>
              <c:x val="1.6044925792218282E-2"/>
              <c:y val="-7.8693644197324834E-3"/>
            </c:manualLayout>
          </c:layout>
          <c:showVal val="1"/>
        </c:dLbl>
      </c:pivotFmt>
    </c:pivotFmts>
    <c:view3D>
      <c:rAngAx val="1"/>
    </c:view3D>
    <c:plotArea>
      <c:layout>
        <c:manualLayout>
          <c:layoutTarget val="inner"/>
          <c:xMode val="edge"/>
          <c:yMode val="edge"/>
          <c:x val="2.1083333333333384E-2"/>
          <c:y val="0.21259132321701091"/>
          <c:w val="0.95891666666666653"/>
          <c:h val="0.5888764392437601"/>
        </c:manualLayout>
      </c:layout>
      <c:bar3DChart>
        <c:barDir val="col"/>
        <c:grouping val="clustered"/>
        <c:ser>
          <c:idx val="0"/>
          <c:order val="0"/>
          <c:tx>
            <c:strRef>
              <c:f>Inves_Proder!$B$32:$B$33</c:f>
              <c:strCache>
                <c:ptCount val="1"/>
                <c:pt idx="0">
                  <c:v> Investimento Total </c:v>
                </c:pt>
              </c:strCache>
            </c:strRef>
          </c:tx>
          <c:dLbls>
            <c:dLbl>
              <c:idx val="0"/>
              <c:layout>
                <c:manualLayout>
                  <c:x val="9.7125097125097485E-3"/>
                  <c:y val="-5.4971453800172314E-3"/>
                </c:manualLayout>
              </c:layout>
              <c:showVal val="1"/>
            </c:dLbl>
            <c:dLbl>
              <c:idx val="1"/>
              <c:layout>
                <c:manualLayout>
                  <c:x val="1.1655011655011661E-2"/>
                  <c:y val="-8.2457180700258401E-3"/>
                </c:manualLayout>
              </c:layout>
              <c:showVal val="1"/>
            </c:dLbl>
            <c:dLbl>
              <c:idx val="2"/>
              <c:layout>
                <c:manualLayout>
                  <c:x val="7.7700077700077865E-3"/>
                  <c:y val="-8.2457180700258904E-3"/>
                </c:manualLayout>
              </c:layout>
              <c:showVal val="1"/>
            </c:dLbl>
            <c:dLbl>
              <c:idx val="3"/>
              <c:layout>
                <c:manualLayout>
                  <c:x val="9.8224790866659282E-3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1.1875024242659366E-2"/>
                  <c:y val="-2.7485726900086187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745231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Inves_Proder!$A$34:$A$39</c:f>
              <c:strCache>
                <c:ptCount val="5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  <c:pt idx="4">
                  <c:v>3.2.2 - Serviços Básicos para a População Rural</c:v>
                </c:pt>
              </c:strCache>
            </c:strRef>
          </c:cat>
          <c:val>
            <c:numRef>
              <c:f>Inves_Proder!$B$34:$B$39</c:f>
              <c:numCache>
                <c:formatCode>_("€"* #,##0.00_);_("€"* \(#,##0.00\);_("€"* "-"??_);_(@_)</c:formatCode>
                <c:ptCount val="5"/>
                <c:pt idx="0">
                  <c:v>2713387.6000000006</c:v>
                </c:pt>
                <c:pt idx="1">
                  <c:v>2941589</c:v>
                </c:pt>
                <c:pt idx="2">
                  <c:v>1516073.4300000002</c:v>
                </c:pt>
                <c:pt idx="3">
                  <c:v>1849301.1700000011</c:v>
                </c:pt>
                <c:pt idx="4">
                  <c:v>1583163.74</c:v>
                </c:pt>
              </c:numCache>
            </c:numRef>
          </c:val>
        </c:ser>
        <c:ser>
          <c:idx val="1"/>
          <c:order val="1"/>
          <c:tx>
            <c:strRef>
              <c:f>Inves_Proder!$C$32:$C$33</c:f>
              <c:strCache>
                <c:ptCount val="1"/>
                <c:pt idx="0">
                  <c:v> Apoio Proder</c:v>
                </c:pt>
              </c:strCache>
            </c:strRef>
          </c:tx>
          <c:dLbls>
            <c:dLbl>
              <c:idx val="0"/>
              <c:layout>
                <c:manualLayout>
                  <c:x val="1.5016404199475065E-2"/>
                  <c:y val="-1.3181977195179473E-3"/>
                </c:manualLayout>
              </c:layout>
              <c:showVal val="1"/>
            </c:dLbl>
            <c:dLbl>
              <c:idx val="1"/>
              <c:layout>
                <c:manualLayout>
                  <c:x val="1.5540015540015582E-2"/>
                  <c:y val="-8.2457180700257898E-3"/>
                </c:manualLayout>
              </c:layout>
              <c:showVal val="1"/>
            </c:dLbl>
            <c:dLbl>
              <c:idx val="2"/>
              <c:layout>
                <c:manualLayout>
                  <c:x val="1.3597513597513681E-2"/>
                  <c:y val="-8.2457180700258401E-3"/>
                </c:manualLayout>
              </c:layout>
              <c:showVal val="1"/>
            </c:dLbl>
            <c:dLbl>
              <c:idx val="3"/>
              <c:layout>
                <c:manualLayout>
                  <c:x val="1.7482517482517529E-2"/>
                  <c:y val="-8.2457180700258401E-3"/>
                </c:manualLayout>
              </c:layout>
              <c:showVal val="1"/>
            </c:dLbl>
            <c:dLbl>
              <c:idx val="4"/>
              <c:layout>
                <c:manualLayout>
                  <c:x val="1.7702636308392486E-2"/>
                  <c:y val="-2.7485726900086187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745231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Inves_Proder!$A$34:$A$39</c:f>
              <c:strCache>
                <c:ptCount val="5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  <c:pt idx="4">
                  <c:v>3.2.2 - Serviços Básicos para a População Rural</c:v>
                </c:pt>
              </c:strCache>
            </c:strRef>
          </c:cat>
          <c:val>
            <c:numRef>
              <c:f>Inves_Proder!$C$34:$C$39</c:f>
              <c:numCache>
                <c:formatCode>_("€"* #,##0.00_);_("€"* \(#,##0.00\);_("€"* "-"??_);_(@_)</c:formatCode>
                <c:ptCount val="5"/>
                <c:pt idx="0">
                  <c:v>1352924.3</c:v>
                </c:pt>
                <c:pt idx="1">
                  <c:v>1727937.11</c:v>
                </c:pt>
                <c:pt idx="2">
                  <c:v>880147.00999999896</c:v>
                </c:pt>
                <c:pt idx="3">
                  <c:v>1110120.6940000001</c:v>
                </c:pt>
                <c:pt idx="4">
                  <c:v>1185361.1700000011</c:v>
                </c:pt>
              </c:numCache>
            </c:numRef>
          </c:val>
        </c:ser>
        <c:ser>
          <c:idx val="2"/>
          <c:order val="2"/>
          <c:tx>
            <c:strRef>
              <c:f>Inves_Proder!$D$32:$D$33</c:f>
              <c:strCache>
                <c:ptCount val="1"/>
                <c:pt idx="0">
                  <c:v> Investimento Privado</c:v>
                </c:pt>
              </c:strCache>
            </c:strRef>
          </c:tx>
          <c:dLbls>
            <c:dLbl>
              <c:idx val="0"/>
              <c:layout>
                <c:manualLayout>
                  <c:x val="2.4067388688327404E-2"/>
                  <c:y val="-1.5738728839464967E-2"/>
                </c:manualLayout>
              </c:layout>
              <c:showVal val="1"/>
            </c:dLbl>
            <c:dLbl>
              <c:idx val="1"/>
              <c:layout>
                <c:manualLayout>
                  <c:x val="2.4067388688327404E-2"/>
                  <c:y val="-1.0492485892976643E-2"/>
                </c:manualLayout>
              </c:layout>
              <c:showVal val="1"/>
            </c:dLbl>
            <c:dLbl>
              <c:idx val="2"/>
              <c:layout>
                <c:manualLayout>
                  <c:x val="2.0056157240272772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2.0056157240272772E-2"/>
                  <c:y val="-2.6231214732441686E-3"/>
                </c:manualLayout>
              </c:layout>
              <c:showVal val="1"/>
            </c:dLbl>
            <c:dLbl>
              <c:idx val="4"/>
              <c:layout>
                <c:manualLayout>
                  <c:x val="1.6044925792218282E-2"/>
                  <c:y val="-7.8693644197324834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745231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Inves_Proder!$A$34:$A$39</c:f>
              <c:strCache>
                <c:ptCount val="5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  <c:pt idx="4">
                  <c:v>3.2.2 - Serviços Básicos para a População Rural</c:v>
                </c:pt>
              </c:strCache>
            </c:strRef>
          </c:cat>
          <c:val>
            <c:numRef>
              <c:f>Inves_Proder!$D$34:$D$39</c:f>
              <c:numCache>
                <c:formatCode>_("€"* #,##0.00_);_("€"* \(#,##0.00\);_("€"* "-"??_);_(@_)</c:formatCode>
                <c:ptCount val="5"/>
                <c:pt idx="0">
                  <c:v>1360463.3</c:v>
                </c:pt>
                <c:pt idx="1">
                  <c:v>1213651.8900000008</c:v>
                </c:pt>
                <c:pt idx="2">
                  <c:v>635926.41999999899</c:v>
                </c:pt>
                <c:pt idx="3">
                  <c:v>739180.47600000002</c:v>
                </c:pt>
                <c:pt idx="4">
                  <c:v>397802.56999999995</c:v>
                </c:pt>
              </c:numCache>
            </c:numRef>
          </c:val>
        </c:ser>
        <c:dLbls>
          <c:showVal val="1"/>
        </c:dLbls>
        <c:shape val="cylinder"/>
        <c:axId val="65099648"/>
        <c:axId val="65101184"/>
        <c:axId val="0"/>
      </c:bar3DChart>
      <c:catAx>
        <c:axId val="6509964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rgbClr val="745231"/>
                </a:solidFill>
              </a:defRPr>
            </a:pPr>
            <a:endParaRPr lang="pt-PT"/>
          </a:p>
        </c:txPr>
        <c:crossAx val="65101184"/>
        <c:crosses val="autoZero"/>
        <c:auto val="1"/>
        <c:lblAlgn val="l"/>
        <c:lblOffset val="100"/>
      </c:catAx>
      <c:valAx>
        <c:axId val="65101184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745231"/>
                    </a:solidFill>
                  </a:defRPr>
                </a:pPr>
                <a:r>
                  <a:rPr lang="pt-PT" sz="1200" b="1" i="0" baseline="0">
                    <a:solidFill>
                      <a:srgbClr val="745231"/>
                    </a:solidFill>
                  </a:rPr>
                  <a:t>(Milhões €)</a:t>
                </a:r>
                <a:r>
                  <a:rPr lang="pt-PT">
                    <a:solidFill>
                      <a:srgbClr val="745231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4.7079527559055118E-2"/>
              <c:y val="0.41349631665137221"/>
            </c:manualLayout>
          </c:layout>
          <c:spPr>
            <a:solidFill>
              <a:sysClr val="window" lastClr="FFFFFF"/>
            </a:solidFill>
          </c:spPr>
        </c:title>
        <c:numFmt formatCode="_(&quot;€&quot;* #,##0.00_);_(&quot;€&quot;* \(#,##0.00\);_(&quot;€&quot;* &quot;-&quot;??_);_(@_)" sourceLinked="1"/>
        <c:majorTickMark val="none"/>
        <c:tickLblPos val="none"/>
        <c:crossAx val="6509964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4770162706810834E-2"/>
                <c:y val="0.283043254310065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pt-PT"/>
                    <a:t>Milhões euros</a:t>
                  </a:r>
                </a:p>
              </c:rich>
            </c:tx>
          </c:dispUnitsLbl>
        </c:dispUnits>
      </c:valAx>
    </c:plotArea>
    <c:legend>
      <c:legendPos val="t"/>
      <c:layout/>
      <c:spPr>
        <a:solidFill>
          <a:sysClr val="window" lastClr="FFFFFF"/>
        </a:solidFill>
      </c:spPr>
      <c:txPr>
        <a:bodyPr/>
        <a:lstStyle/>
        <a:p>
          <a:pPr>
            <a:defRPr sz="1200" b="1">
              <a:solidFill>
                <a:srgbClr val="745231"/>
              </a:solidFill>
            </a:defRPr>
          </a:pPr>
          <a:endParaRPr lang="pt-PT"/>
        </a:p>
      </c:txPr>
    </c:legend>
    <c:plotVisOnly val="1"/>
    <c:dispBlanksAs val="gap"/>
  </c:chart>
  <c:externalData r:id="rId1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11"/>
  <c:pivotSource>
    <c:name>[Dados Leader.xlsx]PT_Proder!Tabela dinâmica1</c:name>
    <c:fmtId val="11"/>
  </c:pivotSource>
  <c:chart>
    <c:title>
      <c:tx>
        <c:rich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r>
              <a:rPr lang="pt-PT" sz="1400" dirty="0">
                <a:solidFill>
                  <a:schemeClr val="tx2">
                    <a:lumMod val="75000"/>
                  </a:schemeClr>
                </a:solidFill>
              </a:rPr>
              <a:t>POSTOS DE TRABALHO POR AÇÃO</a:t>
            </a:r>
          </a:p>
        </c:rich>
      </c:tx>
      <c:layout>
        <c:manualLayout>
          <c:xMode val="edge"/>
          <c:yMode val="edge"/>
          <c:x val="0.21350373511003473"/>
          <c:y val="6.4728380991849854E-2"/>
        </c:manualLayout>
      </c:layout>
    </c:title>
    <c:pivotFmts>
      <c:pivotFmt>
        <c:idx val="0"/>
      </c:pivotFmt>
      <c:pivotFmt>
        <c:idx val="1"/>
      </c:pivotFmt>
      <c:pivotFmt>
        <c:idx val="2"/>
      </c:pivotFmt>
      <c:pivotFmt>
        <c:idx val="3"/>
        <c:dLbl>
          <c:idx val="0"/>
          <c:dLblPos val="ctr"/>
          <c:showVal val="1"/>
        </c:dLbl>
      </c:pivotFmt>
      <c:pivotFmt>
        <c:idx val="4"/>
        <c:dLbl>
          <c:idx val="0"/>
          <c:showCatName val="1"/>
          <c:showPercent val="1"/>
        </c:dLbl>
      </c:pivotFmt>
      <c:pivotFmt>
        <c:idx val="5"/>
        <c:dLbl>
          <c:idx val="0"/>
          <c:showCatName val="1"/>
          <c:showPercent val="1"/>
        </c:dLbl>
      </c:pivotFmt>
      <c:pivotFmt>
        <c:idx val="6"/>
        <c:dLbl>
          <c:idx val="0"/>
          <c:showCatName val="1"/>
          <c:showPercent val="1"/>
        </c:dLbl>
      </c:pivotFmt>
      <c:pivotFmt>
        <c:idx val="7"/>
        <c:dLbl>
          <c:idx val="0"/>
          <c:showCatName val="1"/>
          <c:showPercent val="1"/>
        </c:dLbl>
      </c:pivotFmt>
      <c:pivotFmt>
        <c:idx val="8"/>
        <c:dLbl>
          <c:idx val="0"/>
          <c:dLblPos val="ctr"/>
          <c:showVal val="1"/>
        </c:dLbl>
      </c:pivotFmt>
      <c:pivotFmt>
        <c:idx val="9"/>
        <c:dLbl>
          <c:idx val="0"/>
          <c:dLblPos val="ctr"/>
          <c:showVal val="1"/>
        </c:dLbl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>
                  <a:solidFill>
                    <a:schemeClr val="tx2">
                      <a:lumMod val="50000"/>
                    </a:schemeClr>
                  </a:solidFill>
                </a:defRPr>
              </a:pPr>
              <a:endParaRPr lang="pt-PT"/>
            </a:p>
          </c:txPr>
          <c:dLblPos val="ctr"/>
          <c:showVal val="1"/>
        </c:dLbl>
      </c:pivotFmt>
    </c:pivotFmts>
    <c:view3D>
      <c:rotX val="30"/>
      <c:rotY val="120"/>
      <c:depthPercent val="100"/>
      <c:perspective val="20"/>
    </c:view3D>
    <c:plotArea>
      <c:layout>
        <c:manualLayout>
          <c:layoutTarget val="inner"/>
          <c:xMode val="edge"/>
          <c:yMode val="edge"/>
          <c:x val="0.28407224958949162"/>
          <c:y val="0.17534736611870891"/>
          <c:w val="0.60303776683087063"/>
          <c:h val="0.80637778008012151"/>
        </c:manualLayout>
      </c:layout>
      <c:pie3DChart>
        <c:varyColors val="1"/>
        <c:ser>
          <c:idx val="0"/>
          <c:order val="0"/>
          <c:tx>
            <c:strRef>
              <c:f>PT_Proder!$B$4</c:f>
              <c:strCache>
                <c:ptCount val="1"/>
                <c:pt idx="0">
                  <c:v>Total</c:v>
                </c:pt>
              </c:strCache>
            </c:strRef>
          </c:tx>
          <c:explosion val="25"/>
          <c:dPt>
            <c:idx val="4"/>
            <c:explosion val="37"/>
          </c:dPt>
          <c:dLbls>
            <c:txPr>
              <a:bodyPr/>
              <a:lstStyle/>
              <a:p>
                <a:pPr>
                  <a:defRPr sz="1200">
                    <a:solidFill>
                      <a:schemeClr val="tx2">
                        <a:lumMod val="50000"/>
                      </a:schemeClr>
                    </a:solidFill>
                  </a:defRPr>
                </a:pPr>
                <a:endParaRPr lang="pt-PT"/>
              </a:p>
            </c:txPr>
            <c:dLblPos val="ctr"/>
            <c:showVal val="1"/>
            <c:showLeaderLines val="1"/>
          </c:dLbls>
          <c:cat>
            <c:strRef>
              <c:f>PT_Proder!$A$5:$A$10</c:f>
              <c:strCache>
                <c:ptCount val="5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  <c:pt idx="4">
                  <c:v>3.2.2 - Serviços Básicos para a População Rural</c:v>
                </c:pt>
              </c:strCache>
            </c:strRef>
          </c:cat>
          <c:val>
            <c:numRef>
              <c:f>PT_Proder!$B$5:$B$10</c:f>
              <c:numCache>
                <c:formatCode>General</c:formatCode>
                <c:ptCount val="5"/>
                <c:pt idx="0">
                  <c:v>15</c:v>
                </c:pt>
                <c:pt idx="1">
                  <c:v>36</c:v>
                </c:pt>
                <c:pt idx="2">
                  <c:v>15</c:v>
                </c:pt>
                <c:pt idx="3">
                  <c:v>2</c:v>
                </c:pt>
                <c:pt idx="4">
                  <c:v>32</c:v>
                </c:pt>
              </c:numCache>
            </c:numRef>
          </c:val>
        </c:ser>
      </c:pie3DChart>
    </c:plotArea>
    <c:legend>
      <c:legendPos val="l"/>
      <c:layout>
        <c:manualLayout>
          <c:xMode val="edge"/>
          <c:yMode val="edge"/>
          <c:x val="1.3440860215053816E-2"/>
          <c:y val="0.17527829580513013"/>
          <c:w val="0.3066761558651323"/>
          <c:h val="0.81199319657411406"/>
        </c:manualLayout>
      </c:layout>
      <c:txPr>
        <a:bodyPr/>
        <a:lstStyle/>
        <a:p>
          <a:pPr>
            <a:defRPr sz="1100">
              <a:solidFill>
                <a:schemeClr val="tx2">
                  <a:lumMod val="75000"/>
                </a:schemeClr>
              </a:solidFill>
            </a:defRPr>
          </a:pPr>
          <a:endParaRPr lang="pt-PT"/>
        </a:p>
      </c:txPr>
    </c:legend>
    <c:plotVisOnly val="1"/>
    <c:dispBlanksAs val="zero"/>
  </c:chart>
  <c:externalData r:id="rId1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pivotSource>
    <c:name>[Dados Leader.xlsx]PT_Proder!Tabela dinâmica2</c:name>
    <c:fmtId val="128"/>
  </c:pivotSource>
  <c:chart>
    <c:title>
      <c:tx>
        <c:rich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r>
              <a:rPr lang="pt-PT" sz="1400" b="1" i="0" baseline="0" dirty="0">
                <a:solidFill>
                  <a:schemeClr val="tx2">
                    <a:lumMod val="75000"/>
                  </a:schemeClr>
                </a:solidFill>
              </a:rPr>
              <a:t>POSTOS DE TRABALHO APROVADOS POR SETOR DE ATIVIDADE </a:t>
            </a:r>
            <a:endParaRPr lang="pt-PT" sz="1400" dirty="0">
              <a:solidFill>
                <a:schemeClr val="tx2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13708317710286241"/>
          <c:y val="1.1933174224343713E-2"/>
        </c:manualLayout>
      </c:layout>
      <c:spPr>
        <a:solidFill>
          <a:schemeClr val="bg1"/>
        </a:solidFill>
        <a:ln>
          <a:solidFill>
            <a:schemeClr val="bg1"/>
          </a:solidFill>
        </a:ln>
      </c:spPr>
    </c:title>
    <c:pivotFmts>
      <c:pivotFmt>
        <c:idx val="0"/>
        <c:spPr>
          <a:solidFill>
            <a:srgbClr val="90C9DC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>
                  <a:solidFill>
                    <a:schemeClr val="tx2"/>
                  </a:solidFill>
                </a:defRPr>
              </a:pPr>
              <a:endParaRPr lang="pt-PT"/>
            </a:p>
          </c:txPr>
          <c:showVal val="1"/>
        </c:dLbl>
      </c:pivotFmt>
      <c:pivotFmt>
        <c:idx val="1"/>
        <c:spPr>
          <a:solidFill>
            <a:schemeClr val="accent1"/>
          </a:solidFill>
        </c:spPr>
        <c:dLbl>
          <c:idx val="0"/>
          <c:layout>
            <c:manualLayout>
              <c:x val="3.5714285714285712E-2"/>
              <c:y val="0"/>
            </c:manualLayout>
          </c:layout>
          <c:showVal val="1"/>
        </c:dLbl>
      </c:pivotFmt>
      <c:pivotFmt>
        <c:idx val="2"/>
        <c:spPr>
          <a:solidFill>
            <a:schemeClr val="accent1"/>
          </a:solidFill>
        </c:spPr>
        <c:dLbl>
          <c:idx val="0"/>
          <c:layout>
            <c:manualLayout>
              <c:x val="2.7777777777777912E-2"/>
              <c:y val="-3.9777247414479128E-3"/>
            </c:manualLayout>
          </c:layout>
          <c:showVal val="1"/>
        </c:dLbl>
      </c:pivotFmt>
      <c:pivotFmt>
        <c:idx val="3"/>
        <c:spPr>
          <a:solidFill>
            <a:schemeClr val="accent1"/>
          </a:solidFill>
        </c:spPr>
        <c:dLbl>
          <c:idx val="0"/>
          <c:layout>
            <c:manualLayout>
              <c:x val="2.7777777777777912E-2"/>
              <c:y val="0"/>
            </c:manualLayout>
          </c:layout>
          <c:showVal val="1"/>
        </c:dLbl>
      </c:pivotFmt>
      <c:pivotFmt>
        <c:idx val="4"/>
        <c:spPr>
          <a:solidFill>
            <a:srgbClr val="90C9DC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>
                  <a:solidFill>
                    <a:schemeClr val="tx2"/>
                  </a:solidFill>
                </a:defRPr>
              </a:pPr>
              <a:endParaRPr lang="pt-PT"/>
            </a:p>
          </c:txPr>
          <c:showVal val="1"/>
        </c:dLbl>
      </c:pivotFmt>
      <c:pivotFmt>
        <c:idx val="5"/>
        <c:spPr>
          <a:solidFill>
            <a:schemeClr val="accent1"/>
          </a:solidFill>
        </c:spPr>
        <c:dLbl>
          <c:idx val="0"/>
          <c:layout>
            <c:manualLayout>
              <c:x val="3.5714285714285712E-2"/>
              <c:y val="0"/>
            </c:manualLayout>
          </c:layout>
          <c:showVal val="1"/>
        </c:dLbl>
      </c:pivotFmt>
      <c:pivotFmt>
        <c:idx val="6"/>
        <c:spPr>
          <a:solidFill>
            <a:schemeClr val="accent1"/>
          </a:solidFill>
        </c:spPr>
        <c:dLbl>
          <c:idx val="0"/>
          <c:layout>
            <c:manualLayout>
              <c:x val="2.7777777777777912E-2"/>
              <c:y val="-3.9777247414479128E-3"/>
            </c:manualLayout>
          </c:layout>
          <c:showVal val="1"/>
        </c:dLbl>
      </c:pivotFmt>
      <c:pivotFmt>
        <c:idx val="7"/>
        <c:spPr>
          <a:solidFill>
            <a:schemeClr val="accent1"/>
          </a:solidFill>
        </c:spPr>
        <c:dLbl>
          <c:idx val="0"/>
          <c:layout>
            <c:manualLayout>
              <c:x val="2.7777777777777912E-2"/>
              <c:y val="0"/>
            </c:manualLayout>
          </c:layout>
          <c:showVal val="1"/>
        </c:dLbl>
      </c:pivotFmt>
    </c:pivotFmts>
    <c:view3D>
      <c:rAngAx val="1"/>
    </c:view3D>
    <c:plotArea>
      <c:layout>
        <c:manualLayout>
          <c:layoutTarget val="inner"/>
          <c:xMode val="edge"/>
          <c:yMode val="edge"/>
          <c:x val="0.35647331143908595"/>
          <c:y val="0.17489599737532863"/>
          <c:w val="0.48367724449016725"/>
          <c:h val="0.72072211286089405"/>
        </c:manualLayout>
      </c:layout>
      <c:bar3DChart>
        <c:barDir val="bar"/>
        <c:grouping val="clustered"/>
        <c:ser>
          <c:idx val="0"/>
          <c:order val="0"/>
          <c:tx>
            <c:strRef>
              <c:f>PT_Proder!$G$5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90C9DC"/>
            </a:solidFill>
          </c:spPr>
          <c:dPt>
            <c:idx val="0"/>
            <c:spPr>
              <a:solidFill>
                <a:schemeClr val="accent1"/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chemeClr val="accent1"/>
              </a:solidFill>
            </c:spPr>
          </c:dPt>
          <c:dLbls>
            <c:dLbl>
              <c:idx val="0"/>
              <c:layout>
                <c:manualLayout>
                  <c:x val="3.571428571428571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7777777777777912E-2"/>
                  <c:y val="-3.9777247414479128E-3"/>
                </c:manualLayout>
              </c:layout>
              <c:showVal val="1"/>
            </c:dLbl>
            <c:dLbl>
              <c:idx val="2"/>
              <c:layout>
                <c:manualLayout>
                  <c:x val="2.7777777777777912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PT_Proder!$F$6:$F$9</c:f>
              <c:strCache>
                <c:ptCount val="3"/>
                <c:pt idx="0">
                  <c:v>Setor Primário</c:v>
                </c:pt>
                <c:pt idx="1">
                  <c:v>Setor Secundário</c:v>
                </c:pt>
                <c:pt idx="2">
                  <c:v>Setor Terciário</c:v>
                </c:pt>
              </c:strCache>
            </c:strRef>
          </c:cat>
          <c:val>
            <c:numRef>
              <c:f>PT_Proder!$G$6:$G$9</c:f>
              <c:numCache>
                <c:formatCode>General</c:formatCode>
                <c:ptCount val="3"/>
                <c:pt idx="0">
                  <c:v>7</c:v>
                </c:pt>
                <c:pt idx="1">
                  <c:v>13</c:v>
                </c:pt>
                <c:pt idx="2">
                  <c:v>80</c:v>
                </c:pt>
              </c:numCache>
            </c:numRef>
          </c:val>
        </c:ser>
        <c:shape val="cylinder"/>
        <c:axId val="65833600"/>
        <c:axId val="65851776"/>
        <c:axId val="0"/>
      </c:bar3DChart>
      <c:catAx>
        <c:axId val="65833600"/>
        <c:scaling>
          <c:orientation val="minMax"/>
        </c:scaling>
        <c:axPos val="l"/>
        <c:tickLblPos val="nextTo"/>
        <c:txPr>
          <a:bodyPr/>
          <a:lstStyle/>
          <a:p>
            <a:pPr>
              <a:defRPr b="1">
                <a:solidFill>
                  <a:schemeClr val="tx2">
                    <a:lumMod val="75000"/>
                  </a:schemeClr>
                </a:solidFill>
              </a:defRPr>
            </a:pPr>
            <a:endParaRPr lang="pt-PT"/>
          </a:p>
        </c:txPr>
        <c:crossAx val="65851776"/>
        <c:crosses val="autoZero"/>
        <c:auto val="1"/>
        <c:lblAlgn val="ctr"/>
        <c:lblOffset val="100"/>
      </c:catAx>
      <c:valAx>
        <c:axId val="65851776"/>
        <c:scaling>
          <c:orientation val="minMax"/>
        </c:scaling>
        <c:delete val="1"/>
        <c:axPos val="b"/>
        <c:numFmt formatCode="General" sourceLinked="1"/>
        <c:tickLblPos val="none"/>
        <c:crossAx val="65833600"/>
        <c:crosses val="autoZero"/>
        <c:crossBetween val="between"/>
      </c:valAx>
    </c:plotArea>
    <c:plotVisOnly val="1"/>
    <c:dispBlanksAs val="gap"/>
  </c:chart>
  <c:spPr>
    <a:noFill/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5"/>
  <c:pivotSource>
    <c:name>[Dados Leader.xlsx]Inves_Proder!Tabela dinâmica3</c:name>
    <c:fmtId val="37"/>
  </c:pivotSource>
  <c:chart>
    <c:title>
      <c:tx>
        <c:rich>
          <a:bodyPr/>
          <a:lstStyle/>
          <a:p>
            <a:pPr>
              <a:defRPr sz="1400">
                <a:solidFill>
                  <a:srgbClr val="67447C"/>
                </a:solidFill>
              </a:defRPr>
            </a:pPr>
            <a:r>
              <a:rPr lang="pt-PT" sz="1400">
                <a:solidFill>
                  <a:srgbClr val="67447C"/>
                </a:solidFill>
              </a:rPr>
              <a:t>INVESTIMENTO</a:t>
            </a:r>
            <a:r>
              <a:rPr lang="pt-PT" sz="1400" baseline="0">
                <a:solidFill>
                  <a:srgbClr val="67447C"/>
                </a:solidFill>
              </a:rPr>
              <a:t> APROVADO POR AÇÃO</a:t>
            </a:r>
            <a:r>
              <a:rPr lang="pt-PT" sz="1400">
                <a:solidFill>
                  <a:srgbClr val="67447C"/>
                </a:solidFill>
              </a:rPr>
              <a:t>                                      </a:t>
            </a:r>
          </a:p>
        </c:rich>
      </c:tx>
      <c:layout/>
    </c:title>
    <c:pivotFmts>
      <c:pivotFmt>
        <c:idx val="0"/>
      </c:pivotFmt>
      <c:pivotFmt>
        <c:idx val="1"/>
        <c:dLbl>
          <c:idx val="0"/>
          <c:showVal val="1"/>
        </c:dLbl>
      </c:pivotFmt>
      <c:pivotFmt>
        <c:idx val="2"/>
        <c:dLbl>
          <c:idx val="0"/>
          <c:showVal val="1"/>
        </c:dLbl>
      </c:pivotFmt>
      <c:pivotFmt>
        <c:idx val="3"/>
        <c:dLbl>
          <c:idx val="0"/>
          <c:showVal val="1"/>
        </c:dLbl>
      </c:pivotFmt>
      <c:pivotFmt>
        <c:idx val="4"/>
        <c:dLbl>
          <c:idx val="0"/>
          <c:showVal val="1"/>
        </c:dLbl>
      </c:pivotFmt>
      <c:pivotFmt>
        <c:idx val="5"/>
        <c:dLbl>
          <c:idx val="0"/>
          <c:showVal val="1"/>
        </c:dLbl>
      </c:pivotFmt>
      <c:pivotFmt>
        <c:idx val="6"/>
        <c:dLbl>
          <c:idx val="0"/>
          <c:showVal val="1"/>
        </c:dLbl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  <c:dLbl>
          <c:idx val="0"/>
          <c:delete val="1"/>
        </c:dLbl>
      </c:pivotFmt>
      <c:pivotFmt>
        <c:idx val="13"/>
        <c:dLbl>
          <c:idx val="0"/>
          <c:delete val="1"/>
        </c:dLbl>
      </c:pivotFmt>
      <c:pivotFmt>
        <c:idx val="14"/>
        <c:dLbl>
          <c:idx val="0"/>
          <c:delete val="1"/>
        </c:dLbl>
      </c:pivotFmt>
      <c:pivotFmt>
        <c:idx val="15"/>
        <c:dLbl>
          <c:idx val="0"/>
          <c:delete val="1"/>
        </c:dLbl>
      </c:pivotFmt>
      <c:pivotFmt>
        <c:idx val="16"/>
        <c:dLbl>
          <c:idx val="0"/>
          <c:delete val="1"/>
        </c:dLbl>
      </c:pivotFmt>
      <c:pivotFmt>
        <c:idx val="17"/>
        <c:dLbl>
          <c:idx val="0"/>
          <c:showVal val="1"/>
        </c:dLbl>
      </c:pivotFmt>
      <c:pivotFmt>
        <c:idx val="18"/>
        <c:dLbl>
          <c:idx val="0"/>
          <c:showVal val="1"/>
        </c:dLbl>
      </c:pivotFmt>
      <c:pivotFmt>
        <c:idx val="19"/>
        <c:dLbl>
          <c:idx val="0"/>
          <c:showVal val="1"/>
        </c:dLbl>
      </c:pivotFmt>
      <c:pivotFmt>
        <c:idx val="20"/>
        <c:dLbl>
          <c:idx val="0"/>
          <c:layout>
            <c:manualLayout>
              <c:x val="7.77000777000779E-3"/>
              <c:y val="0"/>
            </c:manualLayout>
          </c:layout>
          <c:showVal val="1"/>
        </c:dLbl>
      </c:pivotFmt>
      <c:pivotFmt>
        <c:idx val="21"/>
        <c:dLbl>
          <c:idx val="0"/>
          <c:layout>
            <c:manualLayout>
              <c:x val="9.7125097125097606E-3"/>
              <c:y val="-5.4971453800172314E-3"/>
            </c:manualLayout>
          </c:layout>
          <c:showVal val="1"/>
        </c:dLbl>
      </c:pivotFmt>
      <c:pivotFmt>
        <c:idx val="22"/>
        <c:dLbl>
          <c:idx val="0"/>
          <c:layout>
            <c:manualLayout>
              <c:x val="1.1655011655011661E-2"/>
              <c:y val="-8.2457180700258401E-3"/>
            </c:manualLayout>
          </c:layout>
          <c:showVal val="1"/>
        </c:dLbl>
      </c:pivotFmt>
      <c:pivotFmt>
        <c:idx val="23"/>
        <c:dLbl>
          <c:idx val="0"/>
          <c:layout>
            <c:manualLayout>
              <c:x val="2.1683074814204287E-2"/>
              <c:y val="5.1208701327671293E-3"/>
            </c:manualLayout>
          </c:layout>
          <c:showVal val="1"/>
        </c:dLbl>
      </c:pivotFmt>
      <c:pivotFmt>
        <c:idx val="24"/>
        <c:dLbl>
          <c:idx val="0"/>
          <c:layout>
            <c:manualLayout>
              <c:x val="1.554001554001559E-2"/>
              <c:y val="-8.2457180700257898E-3"/>
            </c:manualLayout>
          </c:layout>
          <c:showVal val="1"/>
        </c:dLbl>
      </c:pivotFmt>
      <c:pivotFmt>
        <c:idx val="25"/>
        <c:dLbl>
          <c:idx val="0"/>
          <c:layout>
            <c:manualLayout>
              <c:x val="7.77000777000779E-3"/>
              <c:y val="-8.2457180700258904E-3"/>
            </c:manualLayout>
          </c:layout>
          <c:showVal val="1"/>
        </c:dLbl>
      </c:pivotFmt>
      <c:pivotFmt>
        <c:idx val="26"/>
        <c:dLbl>
          <c:idx val="0"/>
          <c:layout>
            <c:manualLayout>
              <c:x val="1.3597513597513681E-2"/>
              <c:y val="-8.2457180700258401E-3"/>
            </c:manualLayout>
          </c:layout>
          <c:showVal val="1"/>
        </c:dLbl>
      </c:pivotFmt>
      <c:pivotFmt>
        <c:idx val="27"/>
        <c:dLbl>
          <c:idx val="0"/>
          <c:layout>
            <c:manualLayout>
              <c:x val="1.7482517482517539E-2"/>
              <c:y val="-8.2457180700258401E-3"/>
            </c:manualLayout>
          </c:layout>
          <c:showVal val="1"/>
        </c:dLbl>
      </c:pivotFmt>
      <c:pivotFmt>
        <c:idx val="28"/>
        <c:dLbl>
          <c:idx val="0"/>
          <c:layout>
            <c:manualLayout>
              <c:x val="1.3597513597513601E-2"/>
              <c:y val="-2.7485726900086205E-3"/>
            </c:manualLayout>
          </c:layout>
          <c:showVal val="1"/>
        </c:dLbl>
      </c:pivotFmt>
      <c:pivotFmt>
        <c:idx val="29"/>
        <c:dLbl>
          <c:idx val="0"/>
          <c:layout>
            <c:manualLayout>
              <c:x val="7.77000777000779E-3"/>
              <c:y val="-2.7485726900086205E-3"/>
            </c:manualLayout>
          </c:layout>
          <c:showVal val="1"/>
        </c:dLbl>
      </c:pivotFmt>
      <c:pivotFmt>
        <c:idx val="30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745231"/>
                  </a:solidFill>
                </a:defRPr>
              </a:pPr>
              <a:endParaRPr lang="pt-PT"/>
            </a:p>
          </c:txPr>
          <c:showVal val="1"/>
        </c:dLbl>
      </c:pivotFmt>
      <c:pivotFmt>
        <c:idx val="31"/>
        <c:dLbl>
          <c:idx val="0"/>
          <c:layout>
            <c:manualLayout>
              <c:x val="1.6044925792218299E-2"/>
              <c:y val="-7.8693644197324834E-3"/>
            </c:manualLayout>
          </c:layout>
          <c:showVal val="1"/>
        </c:dLbl>
      </c:pivotFmt>
      <c:pivotFmt>
        <c:idx val="32"/>
        <c:dLbl>
          <c:idx val="0"/>
          <c:layout>
            <c:manualLayout>
              <c:x val="2.0056157240272772E-2"/>
              <c:y val="-2.6231214732441699E-3"/>
            </c:manualLayout>
          </c:layout>
          <c:showVal val="1"/>
        </c:dLbl>
      </c:pivotFmt>
      <c:pivotFmt>
        <c:idx val="33"/>
        <c:dLbl>
          <c:idx val="0"/>
          <c:layout>
            <c:manualLayout>
              <c:x val="2.0056157240272772E-2"/>
              <c:y val="0"/>
            </c:manualLayout>
          </c:layout>
          <c:showVal val="1"/>
        </c:dLbl>
      </c:pivotFmt>
      <c:pivotFmt>
        <c:idx val="34"/>
        <c:dLbl>
          <c:idx val="0"/>
          <c:layout>
            <c:manualLayout>
              <c:x val="2.4067388688327418E-2"/>
              <c:y val="-1.0492485892976643E-2"/>
            </c:manualLayout>
          </c:layout>
          <c:showVal val="1"/>
        </c:dLbl>
      </c:pivotFmt>
      <c:pivotFmt>
        <c:idx val="35"/>
        <c:dLbl>
          <c:idx val="0"/>
          <c:layout>
            <c:manualLayout>
              <c:x val="2.4067388688327418E-2"/>
              <c:y val="-1.5738728839464967E-2"/>
            </c:manualLayout>
          </c:layout>
          <c:showVal val="1"/>
        </c:dLbl>
      </c:pivotFmt>
      <c:pivotFmt>
        <c:idx val="36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t-PT"/>
            </a:p>
          </c:txPr>
          <c:showVal val="1"/>
        </c:dLbl>
      </c:pivotFmt>
      <c:pivotFmt>
        <c:idx val="37"/>
        <c:dLbl>
          <c:idx val="0"/>
          <c:layout>
            <c:manualLayout>
              <c:x val="9.7125097125097606E-3"/>
              <c:y val="-5.4971453800172314E-3"/>
            </c:manualLayout>
          </c:layout>
          <c:showVal val="1"/>
        </c:dLbl>
      </c:pivotFmt>
      <c:pivotFmt>
        <c:idx val="38"/>
        <c:dLbl>
          <c:idx val="0"/>
          <c:layout>
            <c:manualLayout>
              <c:x val="1.1655011655011661E-2"/>
              <c:y val="-8.2457180700258401E-3"/>
            </c:manualLayout>
          </c:layout>
          <c:showVal val="1"/>
        </c:dLbl>
      </c:pivotFmt>
      <c:pivotFmt>
        <c:idx val="39"/>
        <c:dLbl>
          <c:idx val="0"/>
          <c:layout>
            <c:manualLayout>
              <c:x val="7.77000777000779E-3"/>
              <c:y val="-8.2457180700258904E-3"/>
            </c:manualLayout>
          </c:layout>
          <c:showVal val="1"/>
        </c:dLbl>
      </c:pivotFmt>
      <c:pivotFmt>
        <c:idx val="40"/>
        <c:dLbl>
          <c:idx val="0"/>
          <c:layout>
            <c:manualLayout>
              <c:x val="7.77000777000779E-3"/>
              <c:y val="0"/>
            </c:manualLayout>
          </c:layout>
          <c:showVal val="1"/>
        </c:dLbl>
      </c:pivotFmt>
      <c:pivotFmt>
        <c:idx val="4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t-PT"/>
            </a:p>
          </c:txPr>
          <c:showVal val="1"/>
        </c:dLbl>
      </c:pivotFmt>
      <c:pivotFmt>
        <c:idx val="42"/>
        <c:dLbl>
          <c:idx val="0"/>
          <c:layout>
            <c:manualLayout>
              <c:x val="2.1683074814204287E-2"/>
              <c:y val="5.1208701327671293E-3"/>
            </c:manualLayout>
          </c:layout>
          <c:showVal val="1"/>
        </c:dLbl>
      </c:pivotFmt>
      <c:pivotFmt>
        <c:idx val="43"/>
        <c:dLbl>
          <c:idx val="0"/>
          <c:layout>
            <c:manualLayout>
              <c:x val="1.554001554001559E-2"/>
              <c:y val="-8.2457180700257898E-3"/>
            </c:manualLayout>
          </c:layout>
          <c:showVal val="1"/>
        </c:dLbl>
      </c:pivotFmt>
      <c:pivotFmt>
        <c:idx val="44"/>
        <c:dLbl>
          <c:idx val="0"/>
          <c:layout>
            <c:manualLayout>
              <c:x val="1.3597513597513681E-2"/>
              <c:y val="-8.2457180700258401E-3"/>
            </c:manualLayout>
          </c:layout>
          <c:showVal val="1"/>
        </c:dLbl>
      </c:pivotFmt>
      <c:pivotFmt>
        <c:idx val="45"/>
        <c:dLbl>
          <c:idx val="0"/>
          <c:layout>
            <c:manualLayout>
              <c:x val="1.7482517482517539E-2"/>
              <c:y val="-8.2457180700258401E-3"/>
            </c:manualLayout>
          </c:layout>
          <c:showVal val="1"/>
        </c:dLbl>
      </c:pivotFmt>
      <c:pivotFmt>
        <c:idx val="46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745231"/>
                  </a:solidFill>
                </a:defRPr>
              </a:pPr>
              <a:endParaRPr lang="pt-PT"/>
            </a:p>
          </c:txPr>
          <c:showVal val="1"/>
        </c:dLbl>
      </c:pivotFmt>
      <c:pivotFmt>
        <c:idx val="47"/>
        <c:dLbl>
          <c:idx val="0"/>
          <c:layout>
            <c:manualLayout>
              <c:x val="2.4067388688327418E-2"/>
              <c:y val="-1.5738728839464967E-2"/>
            </c:manualLayout>
          </c:layout>
          <c:showVal val="1"/>
        </c:dLbl>
      </c:pivotFmt>
      <c:pivotFmt>
        <c:idx val="48"/>
        <c:dLbl>
          <c:idx val="0"/>
          <c:layout>
            <c:manualLayout>
              <c:x val="2.4067388688327418E-2"/>
              <c:y val="-1.0492485892976643E-2"/>
            </c:manualLayout>
          </c:layout>
          <c:showVal val="1"/>
        </c:dLbl>
      </c:pivotFmt>
      <c:pivotFmt>
        <c:idx val="49"/>
        <c:dLbl>
          <c:idx val="0"/>
          <c:layout>
            <c:manualLayout>
              <c:x val="2.0056157240272772E-2"/>
              <c:y val="0"/>
            </c:manualLayout>
          </c:layout>
          <c:showVal val="1"/>
        </c:dLbl>
      </c:pivotFmt>
      <c:pivotFmt>
        <c:idx val="50"/>
        <c:dLbl>
          <c:idx val="0"/>
          <c:layout>
            <c:manualLayout>
              <c:x val="2.0056157240272772E-2"/>
              <c:y val="-2.6231214732441699E-3"/>
            </c:manualLayout>
          </c:layout>
          <c:showVal val="1"/>
        </c:dLbl>
      </c:pivotFmt>
      <c:pivotFmt>
        <c:idx val="51"/>
        <c:spPr>
          <a:solidFill>
            <a:srgbClr val="67447C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67447C"/>
                  </a:solidFill>
                </a:defRPr>
              </a:pPr>
              <a:endParaRPr lang="pt-PT"/>
            </a:p>
          </c:txPr>
          <c:showVal val="1"/>
        </c:dLbl>
      </c:pivotFmt>
      <c:pivotFmt>
        <c:idx val="52"/>
        <c:dLbl>
          <c:idx val="0"/>
          <c:layout>
            <c:manualLayout>
              <c:x val="9.7125097125097606E-3"/>
              <c:y val="-5.4971453800172314E-3"/>
            </c:manualLayout>
          </c:layout>
          <c:showVal val="1"/>
        </c:dLbl>
      </c:pivotFmt>
      <c:pivotFmt>
        <c:idx val="53"/>
        <c:dLbl>
          <c:idx val="0"/>
          <c:layout>
            <c:manualLayout>
              <c:x val="1.1655011655011661E-2"/>
              <c:y val="-8.2457180700258401E-3"/>
            </c:manualLayout>
          </c:layout>
          <c:showVal val="1"/>
        </c:dLbl>
      </c:pivotFmt>
      <c:pivotFmt>
        <c:idx val="54"/>
        <c:dLbl>
          <c:idx val="0"/>
          <c:layout>
            <c:manualLayout>
              <c:x val="7.77000777000779E-3"/>
              <c:y val="-8.2457180700258904E-3"/>
            </c:manualLayout>
          </c:layout>
          <c:showVal val="1"/>
        </c:dLbl>
      </c:pivotFmt>
      <c:pivotFmt>
        <c:idx val="55"/>
        <c:dLbl>
          <c:idx val="0"/>
          <c:layout>
            <c:manualLayout>
              <c:x val="7.77000777000779E-3"/>
              <c:y val="0"/>
            </c:manualLayout>
          </c:layout>
          <c:showVal val="1"/>
        </c:dLbl>
      </c:pivotFmt>
      <c:pivotFmt>
        <c:idx val="56"/>
        <c:spPr>
          <a:solidFill>
            <a:srgbClr val="A898BC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67447C"/>
                  </a:solidFill>
                </a:defRPr>
              </a:pPr>
              <a:endParaRPr lang="pt-PT"/>
            </a:p>
          </c:txPr>
          <c:showVal val="1"/>
        </c:dLbl>
      </c:pivotFmt>
      <c:pivotFmt>
        <c:idx val="57"/>
        <c:dLbl>
          <c:idx val="0"/>
          <c:layout>
            <c:manualLayout>
              <c:x val="1.3533103594324546E-2"/>
              <c:y val="-1.3240980179942003E-2"/>
            </c:manualLayout>
          </c:layout>
          <c:showVal val="1"/>
        </c:dLbl>
      </c:pivotFmt>
      <c:pivotFmt>
        <c:idx val="58"/>
        <c:dLbl>
          <c:idx val="0"/>
          <c:layout>
            <c:manualLayout>
              <c:x val="1.554001554001559E-2"/>
              <c:y val="-8.2457180700257898E-3"/>
            </c:manualLayout>
          </c:layout>
          <c:showVal val="1"/>
        </c:dLbl>
      </c:pivotFmt>
      <c:pivotFmt>
        <c:idx val="59"/>
        <c:dLbl>
          <c:idx val="0"/>
          <c:layout>
            <c:manualLayout>
              <c:x val="1.3597513597513681E-2"/>
              <c:y val="-8.2457180700258401E-3"/>
            </c:manualLayout>
          </c:layout>
          <c:showVal val="1"/>
        </c:dLbl>
      </c:pivotFmt>
      <c:pivotFmt>
        <c:idx val="60"/>
        <c:dLbl>
          <c:idx val="0"/>
          <c:layout>
            <c:manualLayout>
              <c:x val="1.7482517482517539E-2"/>
              <c:y val="-8.2457180700258401E-3"/>
            </c:manualLayout>
          </c:layout>
          <c:showVal val="1"/>
        </c:dLbl>
      </c:pivotFmt>
      <c:pivotFmt>
        <c:idx val="61"/>
        <c:spPr>
          <a:solidFill>
            <a:schemeClr val="accent4">
              <a:lumMod val="20000"/>
              <a:lumOff val="80000"/>
            </a:schemeClr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67447C"/>
                  </a:solidFill>
                </a:defRPr>
              </a:pPr>
              <a:endParaRPr lang="pt-PT"/>
            </a:p>
          </c:txPr>
          <c:showVal val="1"/>
        </c:dLbl>
      </c:pivotFmt>
      <c:pivotFmt>
        <c:idx val="62"/>
        <c:dLbl>
          <c:idx val="0"/>
          <c:layout>
            <c:manualLayout>
              <c:x val="2.4067388688327418E-2"/>
              <c:y val="-1.5738728839464967E-2"/>
            </c:manualLayout>
          </c:layout>
          <c:showVal val="1"/>
        </c:dLbl>
      </c:pivotFmt>
      <c:pivotFmt>
        <c:idx val="63"/>
        <c:dLbl>
          <c:idx val="0"/>
          <c:layout>
            <c:manualLayout>
              <c:x val="2.4067388688327418E-2"/>
              <c:y val="-1.0492485892976643E-2"/>
            </c:manualLayout>
          </c:layout>
          <c:showVal val="1"/>
        </c:dLbl>
      </c:pivotFmt>
      <c:pivotFmt>
        <c:idx val="64"/>
        <c:dLbl>
          <c:idx val="0"/>
          <c:layout>
            <c:manualLayout>
              <c:x val="2.0056157240272772E-2"/>
              <c:y val="0"/>
            </c:manualLayout>
          </c:layout>
          <c:showVal val="1"/>
        </c:dLbl>
      </c:pivotFmt>
      <c:pivotFmt>
        <c:idx val="65"/>
        <c:dLbl>
          <c:idx val="0"/>
          <c:layout>
            <c:manualLayout>
              <c:x val="2.0056157240272772E-2"/>
              <c:y val="-2.6231214732441699E-3"/>
            </c:manualLayout>
          </c:layout>
          <c:showVal val="1"/>
        </c:dLbl>
      </c:pivotFmt>
      <c:pivotFmt>
        <c:idx val="66"/>
        <c:spPr>
          <a:solidFill>
            <a:srgbClr val="67447C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67447C"/>
                  </a:solidFill>
                </a:defRPr>
              </a:pPr>
              <a:endParaRPr lang="pt-PT"/>
            </a:p>
          </c:txPr>
          <c:showVal val="1"/>
        </c:dLbl>
      </c:pivotFmt>
      <c:pivotFmt>
        <c:idx val="67"/>
        <c:dLbl>
          <c:idx val="0"/>
          <c:layout>
            <c:manualLayout>
              <c:x val="9.7125097125097606E-3"/>
              <c:y val="-5.4971453800172314E-3"/>
            </c:manualLayout>
          </c:layout>
          <c:showVal val="1"/>
        </c:dLbl>
      </c:pivotFmt>
      <c:pivotFmt>
        <c:idx val="68"/>
        <c:dLbl>
          <c:idx val="0"/>
          <c:layout>
            <c:manualLayout>
              <c:x val="1.1655011655011661E-2"/>
              <c:y val="-8.2457180700258401E-3"/>
            </c:manualLayout>
          </c:layout>
          <c:showVal val="1"/>
        </c:dLbl>
      </c:pivotFmt>
      <c:pivotFmt>
        <c:idx val="69"/>
        <c:dLbl>
          <c:idx val="0"/>
          <c:layout>
            <c:manualLayout>
              <c:x val="7.77000777000779E-3"/>
              <c:y val="-8.2457180700258904E-3"/>
            </c:manualLayout>
          </c:layout>
          <c:showVal val="1"/>
        </c:dLbl>
      </c:pivotFmt>
      <c:pivotFmt>
        <c:idx val="70"/>
        <c:dLbl>
          <c:idx val="0"/>
          <c:layout>
            <c:manualLayout>
              <c:x val="7.77000777000779E-3"/>
              <c:y val="0"/>
            </c:manualLayout>
          </c:layout>
          <c:showVal val="1"/>
        </c:dLbl>
      </c:pivotFmt>
      <c:pivotFmt>
        <c:idx val="71"/>
        <c:spPr>
          <a:solidFill>
            <a:srgbClr val="A898BC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67447C"/>
                  </a:solidFill>
                </a:defRPr>
              </a:pPr>
              <a:endParaRPr lang="pt-PT"/>
            </a:p>
          </c:txPr>
          <c:showVal val="1"/>
        </c:dLbl>
      </c:pivotFmt>
      <c:pivotFmt>
        <c:idx val="72"/>
        <c:dLbl>
          <c:idx val="0"/>
          <c:layout>
            <c:manualLayout>
              <c:x val="1.3533103594324546E-2"/>
              <c:y val="-1.3240980179942003E-2"/>
            </c:manualLayout>
          </c:layout>
          <c:showVal val="1"/>
        </c:dLbl>
      </c:pivotFmt>
      <c:pivotFmt>
        <c:idx val="73"/>
        <c:dLbl>
          <c:idx val="0"/>
          <c:layout>
            <c:manualLayout>
              <c:x val="1.554001554001559E-2"/>
              <c:y val="-8.2457180700257898E-3"/>
            </c:manualLayout>
          </c:layout>
          <c:showVal val="1"/>
        </c:dLbl>
      </c:pivotFmt>
      <c:pivotFmt>
        <c:idx val="74"/>
        <c:dLbl>
          <c:idx val="0"/>
          <c:layout>
            <c:manualLayout>
              <c:x val="1.3597513597513681E-2"/>
              <c:y val="-8.2457180700258401E-3"/>
            </c:manualLayout>
          </c:layout>
          <c:showVal val="1"/>
        </c:dLbl>
      </c:pivotFmt>
      <c:pivotFmt>
        <c:idx val="75"/>
        <c:dLbl>
          <c:idx val="0"/>
          <c:layout>
            <c:manualLayout>
              <c:x val="1.7482517482517539E-2"/>
              <c:y val="-8.2457180700258401E-3"/>
            </c:manualLayout>
          </c:layout>
          <c:showVal val="1"/>
        </c:dLbl>
      </c:pivotFmt>
      <c:pivotFmt>
        <c:idx val="76"/>
        <c:spPr>
          <a:solidFill>
            <a:schemeClr val="accent4">
              <a:lumMod val="20000"/>
              <a:lumOff val="80000"/>
            </a:schemeClr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67447C"/>
                  </a:solidFill>
                </a:defRPr>
              </a:pPr>
              <a:endParaRPr lang="pt-PT"/>
            </a:p>
          </c:txPr>
          <c:showVal val="1"/>
        </c:dLbl>
      </c:pivotFmt>
      <c:pivotFmt>
        <c:idx val="77"/>
        <c:dLbl>
          <c:idx val="0"/>
          <c:layout>
            <c:manualLayout>
              <c:x val="2.4067388688327418E-2"/>
              <c:y val="-1.5738728839464967E-2"/>
            </c:manualLayout>
          </c:layout>
          <c:showVal val="1"/>
        </c:dLbl>
      </c:pivotFmt>
      <c:pivotFmt>
        <c:idx val="78"/>
        <c:dLbl>
          <c:idx val="0"/>
          <c:layout>
            <c:manualLayout>
              <c:x val="2.4067388688327418E-2"/>
              <c:y val="-1.0492485892976643E-2"/>
            </c:manualLayout>
          </c:layout>
          <c:showVal val="1"/>
        </c:dLbl>
      </c:pivotFmt>
      <c:pivotFmt>
        <c:idx val="79"/>
        <c:dLbl>
          <c:idx val="0"/>
          <c:layout>
            <c:manualLayout>
              <c:x val="2.0056157240272772E-2"/>
              <c:y val="0"/>
            </c:manualLayout>
          </c:layout>
          <c:showVal val="1"/>
        </c:dLbl>
      </c:pivotFmt>
      <c:pivotFmt>
        <c:idx val="80"/>
        <c:dLbl>
          <c:idx val="0"/>
          <c:layout>
            <c:manualLayout>
              <c:x val="2.0056157240272772E-2"/>
              <c:y val="-2.6231214732441699E-3"/>
            </c:manualLayout>
          </c:layout>
          <c:showVal val="1"/>
        </c:dLbl>
      </c:pivotFmt>
    </c:pivotFmts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Inves_Proder!$B$32:$B$33</c:f>
              <c:strCache>
                <c:ptCount val="1"/>
                <c:pt idx="0">
                  <c:v> Investimento Total </c:v>
                </c:pt>
              </c:strCache>
            </c:strRef>
          </c:tx>
          <c:spPr>
            <a:solidFill>
              <a:srgbClr val="67447C"/>
            </a:solidFill>
          </c:spPr>
          <c:dLbls>
            <c:dLbl>
              <c:idx val="0"/>
              <c:layout>
                <c:manualLayout>
                  <c:x val="9.7125097125097606E-3"/>
                  <c:y val="-5.4971453800172314E-3"/>
                </c:manualLayout>
              </c:layout>
              <c:showVal val="1"/>
            </c:dLbl>
            <c:dLbl>
              <c:idx val="1"/>
              <c:layout>
                <c:manualLayout>
                  <c:x val="1.1655011655011661E-2"/>
                  <c:y val="-8.2457180700258401E-3"/>
                </c:manualLayout>
              </c:layout>
              <c:showVal val="1"/>
            </c:dLbl>
            <c:dLbl>
              <c:idx val="2"/>
              <c:layout>
                <c:manualLayout>
                  <c:x val="7.77000777000779E-3"/>
                  <c:y val="-8.2457180700258904E-3"/>
                </c:manualLayout>
              </c:layout>
              <c:showVal val="1"/>
            </c:dLbl>
            <c:dLbl>
              <c:idx val="3"/>
              <c:layout>
                <c:manualLayout>
                  <c:x val="7.77000777000779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67447C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Inves_Proder!$A$34:$A$38</c:f>
              <c:strCache>
                <c:ptCount val="4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</c:strCache>
            </c:strRef>
          </c:cat>
          <c:val>
            <c:numRef>
              <c:f>Inves_Proder!$B$34:$B$38</c:f>
              <c:numCache>
                <c:formatCode>_("€"* #,##0.00_);_("€"* \(#,##0.00\);_("€"* "-"??_);_(@_)</c:formatCode>
                <c:ptCount val="4"/>
                <c:pt idx="0">
                  <c:v>527905.03</c:v>
                </c:pt>
                <c:pt idx="1">
                  <c:v>207935.2</c:v>
                </c:pt>
                <c:pt idx="2">
                  <c:v>582078.12</c:v>
                </c:pt>
                <c:pt idx="3">
                  <c:v>252959.59</c:v>
                </c:pt>
              </c:numCache>
            </c:numRef>
          </c:val>
        </c:ser>
        <c:ser>
          <c:idx val="1"/>
          <c:order val="1"/>
          <c:tx>
            <c:strRef>
              <c:f>Inves_Proder!$C$32:$C$33</c:f>
              <c:strCache>
                <c:ptCount val="1"/>
                <c:pt idx="0">
                  <c:v> Apoio Proder</c:v>
                </c:pt>
              </c:strCache>
            </c:strRef>
          </c:tx>
          <c:spPr>
            <a:solidFill>
              <a:srgbClr val="A898BC"/>
            </a:solidFill>
          </c:spPr>
          <c:dLbls>
            <c:dLbl>
              <c:idx val="0"/>
              <c:layout>
                <c:manualLayout>
                  <c:x val="1.0707994127852659E-2"/>
                  <c:y val="-1.4260947644702321E-2"/>
                </c:manualLayout>
              </c:layout>
              <c:showVal val="1"/>
            </c:dLbl>
            <c:dLbl>
              <c:idx val="1"/>
              <c:layout>
                <c:manualLayout>
                  <c:x val="2.1189777125317045E-2"/>
                  <c:y val="-2.5789473684210605E-2"/>
                </c:manualLayout>
              </c:layout>
              <c:showVal val="1"/>
            </c:dLbl>
            <c:dLbl>
              <c:idx val="2"/>
              <c:layout>
                <c:manualLayout>
                  <c:x val="1.3597513597513681E-2"/>
                  <c:y val="-8.2457180700258401E-3"/>
                </c:manualLayout>
              </c:layout>
              <c:showVal val="1"/>
            </c:dLbl>
            <c:dLbl>
              <c:idx val="3"/>
              <c:layout>
                <c:manualLayout>
                  <c:x val="1.7482517482517539E-2"/>
                  <c:y val="-8.2457180700258401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67447C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Inves_Proder!$A$34:$A$38</c:f>
              <c:strCache>
                <c:ptCount val="4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</c:strCache>
            </c:strRef>
          </c:cat>
          <c:val>
            <c:numRef>
              <c:f>Inves_Proder!$C$34:$C$38</c:f>
              <c:numCache>
                <c:formatCode>_("€"* #,##0.00_);_("€"* \(#,##0.00\);_("€"* "-"??_);_(@_)</c:formatCode>
                <c:ptCount val="4"/>
                <c:pt idx="0">
                  <c:v>255368.91999999998</c:v>
                </c:pt>
                <c:pt idx="1">
                  <c:v>119084.54000000001</c:v>
                </c:pt>
                <c:pt idx="2">
                  <c:v>349246.87</c:v>
                </c:pt>
                <c:pt idx="3">
                  <c:v>151775.75</c:v>
                </c:pt>
              </c:numCache>
            </c:numRef>
          </c:val>
        </c:ser>
        <c:ser>
          <c:idx val="2"/>
          <c:order val="2"/>
          <c:tx>
            <c:strRef>
              <c:f>Inves_Proder!$D$32:$D$33</c:f>
              <c:strCache>
                <c:ptCount val="1"/>
                <c:pt idx="0">
                  <c:v> Investimento Privado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1.2767916722274092E-2"/>
                  <c:y val="-3.5118720625038145E-2"/>
                </c:manualLayout>
              </c:layout>
              <c:showVal val="1"/>
            </c:dLbl>
            <c:dLbl>
              <c:idx val="1"/>
              <c:layout>
                <c:manualLayout>
                  <c:x val="2.9717069264646997E-2"/>
                  <c:y val="1.2763230177623146E-2"/>
                </c:manualLayout>
              </c:layout>
              <c:showVal val="1"/>
            </c:dLbl>
            <c:dLbl>
              <c:idx val="2"/>
              <c:layout>
                <c:manualLayout>
                  <c:x val="2.0056157240272772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2.0056157240272772E-2"/>
                  <c:y val="-2.6231214732441699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67447C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Inves_Proder!$A$34:$A$38</c:f>
              <c:strCache>
                <c:ptCount val="4"/>
                <c:pt idx="0">
                  <c:v>3.1.1 - Diversificação de Atividades na Exploração Agrícola </c:v>
                </c:pt>
                <c:pt idx="1">
                  <c:v>3.1.2 - Criação e Desenvolvimento de Microempresas</c:v>
                </c:pt>
                <c:pt idx="2">
                  <c:v>3.1.3 - Desenvolvimento de Atividades Turísticas e de Lazer</c:v>
                </c:pt>
                <c:pt idx="3">
                  <c:v>3.2.1 - Conservação e Valorização do Património Rural</c:v>
                </c:pt>
              </c:strCache>
            </c:strRef>
          </c:cat>
          <c:val>
            <c:numRef>
              <c:f>Inves_Proder!$D$34:$D$38</c:f>
              <c:numCache>
                <c:formatCode>_("€"* #,##0.00_);_("€"* \(#,##0.00\);_("€"* "-"??_);_(@_)</c:formatCode>
                <c:ptCount val="4"/>
                <c:pt idx="0">
                  <c:v>272536.11</c:v>
                </c:pt>
                <c:pt idx="1">
                  <c:v>88850.66</c:v>
                </c:pt>
                <c:pt idx="2">
                  <c:v>232831.25</c:v>
                </c:pt>
                <c:pt idx="3">
                  <c:v>101183.84</c:v>
                </c:pt>
              </c:numCache>
            </c:numRef>
          </c:val>
        </c:ser>
        <c:dLbls>
          <c:showVal val="1"/>
        </c:dLbls>
        <c:shape val="cylinder"/>
        <c:axId val="67118208"/>
        <c:axId val="67119744"/>
        <c:axId val="0"/>
      </c:bar3DChart>
      <c:catAx>
        <c:axId val="6711820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800" b="1">
                <a:solidFill>
                  <a:srgbClr val="7030A0"/>
                </a:solidFill>
              </a:defRPr>
            </a:pPr>
            <a:endParaRPr lang="pt-PT"/>
          </a:p>
        </c:txPr>
        <c:crossAx val="67119744"/>
        <c:crosses val="autoZero"/>
        <c:auto val="1"/>
        <c:lblAlgn val="l"/>
        <c:lblOffset val="100"/>
      </c:catAx>
      <c:valAx>
        <c:axId val="67119744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 sz="1000">
                    <a:solidFill>
                      <a:srgbClr val="7030A0"/>
                    </a:solidFill>
                  </a:defRPr>
                </a:pPr>
                <a:r>
                  <a:rPr lang="pt-PT" sz="1000" b="1" i="0" baseline="0">
                    <a:solidFill>
                      <a:srgbClr val="7030A0"/>
                    </a:solidFill>
                  </a:rPr>
                  <a:t>(Milhões €)</a:t>
                </a:r>
                <a:r>
                  <a:rPr lang="pt-PT" sz="1000">
                    <a:solidFill>
                      <a:srgbClr val="7030A0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1.707948656767554E-2"/>
              <c:y val="0.42637417813348266"/>
            </c:manualLayout>
          </c:layout>
          <c:spPr>
            <a:solidFill>
              <a:sysClr val="window" lastClr="FFFFFF"/>
            </a:solidFill>
          </c:spPr>
        </c:title>
        <c:numFmt formatCode="_(&quot;€&quot;* #,##0.00_);_(&quot;€&quot;* \(#,##0.00\);_(&quot;€&quot;* &quot;-&quot;??_);_(@_)" sourceLinked="1"/>
        <c:majorTickMark val="none"/>
        <c:tickLblPos val="none"/>
        <c:crossAx val="6711820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4770162706810848E-2"/>
                <c:y val="0.283043254310065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pt-PT"/>
                    <a:t>Milhões euros</a:t>
                  </a:r>
                </a:p>
              </c:rich>
            </c:tx>
          </c:dispUnitsLbl>
        </c:dispUnits>
      </c:valAx>
    </c:plotArea>
    <c:legend>
      <c:legendPos val="t"/>
      <c:layout/>
      <c:spPr>
        <a:solidFill>
          <a:sysClr val="window" lastClr="FFFFFF"/>
        </a:solidFill>
      </c:spPr>
      <c:txPr>
        <a:bodyPr/>
        <a:lstStyle/>
        <a:p>
          <a:pPr>
            <a:defRPr sz="800" b="1">
              <a:solidFill>
                <a:srgbClr val="67447C"/>
              </a:solidFill>
            </a:defRPr>
          </a:pPr>
          <a:endParaRPr lang="pt-PT"/>
        </a:p>
      </c:txPr>
    </c:legend>
    <c:plotVisOnly val="1"/>
    <c:dispBlanksAs val="gap"/>
  </c:chart>
  <c:externalData r:id="rId1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hart>
    <c:title>
      <c:tx>
        <c:rich>
          <a:bodyPr/>
          <a:lstStyle/>
          <a:p>
            <a:pPr>
              <a:defRPr sz="1400">
                <a:solidFill>
                  <a:srgbClr val="67447C"/>
                </a:solidFill>
              </a:defRPr>
            </a:pPr>
            <a:r>
              <a:rPr lang="en-US" sz="1400">
                <a:solidFill>
                  <a:srgbClr val="67447C"/>
                </a:solidFill>
              </a:rPr>
              <a:t>PROJETOS</a:t>
            </a:r>
            <a:r>
              <a:rPr lang="en-US" sz="1400" baseline="0">
                <a:solidFill>
                  <a:srgbClr val="67447C"/>
                </a:solidFill>
              </a:rPr>
              <a:t> SUBMETIDOS</a:t>
            </a:r>
            <a:endParaRPr lang="en-US" sz="1400">
              <a:solidFill>
                <a:srgbClr val="67447C"/>
              </a:solidFill>
            </a:endParaRPr>
          </a:p>
        </c:rich>
      </c:tx>
      <c:layout>
        <c:manualLayout>
          <c:xMode val="edge"/>
          <c:yMode val="edge"/>
          <c:x val="0.24326666666666671"/>
          <c:y val="0"/>
        </c:manualLayout>
      </c:layout>
      <c:spPr>
        <a:solidFill>
          <a:schemeClr val="bg1"/>
        </a:solidFill>
        <a:ln>
          <a:noFill/>
        </a:ln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91666666666667E-2"/>
          <c:y val="0.22881949415414027"/>
          <c:w val="0.95750000000000002"/>
          <c:h val="0.58786924361727522"/>
        </c:manualLayout>
      </c:layout>
      <c:pie3DChart>
        <c:varyColors val="1"/>
        <c:ser>
          <c:idx val="0"/>
          <c:order val="0"/>
          <c:tx>
            <c:strRef>
              <c:f>Proj_Proder!$L$2</c:f>
              <c:strCache>
                <c:ptCount val="1"/>
                <c:pt idx="0">
                  <c:v>Azambuja</c:v>
                </c:pt>
              </c:strCache>
            </c:strRef>
          </c:tx>
          <c:explosion val="25"/>
          <c:dPt>
            <c:idx val="0"/>
            <c:spPr>
              <a:solidFill>
                <a:srgbClr val="A898BC"/>
              </a:solidFill>
            </c:spPr>
          </c:dPt>
          <c:dPt>
            <c:idx val="1"/>
            <c:spPr>
              <a:solidFill>
                <a:srgbClr val="67447C"/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pt-PT"/>
              </a:p>
            </c:txPr>
            <c:dLblPos val="ctr"/>
            <c:showVal val="1"/>
            <c:showLeaderLines val="1"/>
          </c:dLbls>
          <c:cat>
            <c:strRef>
              <c:f>Proj_Proder!$N$1:$O$1</c:f>
              <c:strCache>
                <c:ptCount val="2"/>
                <c:pt idx="0">
                  <c:v>Projetos Executados</c:v>
                </c:pt>
                <c:pt idx="1">
                  <c:v>Projetos Não Aprovados</c:v>
                </c:pt>
              </c:strCache>
            </c:strRef>
          </c:cat>
          <c:val>
            <c:numRef>
              <c:f>Proj_Proder!$N$2:$O$2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Proj_Proder!$L$3</c:f>
              <c:strCache>
                <c:ptCount val="1"/>
                <c:pt idx="0">
                  <c:v>Cartaxo</c:v>
                </c:pt>
              </c:strCache>
            </c:strRef>
          </c:tx>
          <c:spPr>
            <a:solidFill>
              <a:srgbClr val="67447C"/>
            </a:solidFill>
          </c:spPr>
          <c:explosion val="25"/>
          <c:dPt>
            <c:idx val="0"/>
            <c:spPr>
              <a:solidFill>
                <a:srgbClr val="A898BC"/>
              </a:solidFill>
            </c:spPr>
          </c:dPt>
          <c:dLbls>
            <c:dLbl>
              <c:idx val="0"/>
              <c:layout>
                <c:manualLayout>
                  <c:x val="-0.11153355312134425"/>
                  <c:y val="2.8137955781669229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6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0.10723134860871462"/>
                  <c:y val="-8.54899002732118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PT"/>
              </a:p>
            </c:txPr>
            <c:showVal val="1"/>
            <c:showLeaderLines val="1"/>
          </c:dLbls>
          <c:cat>
            <c:strRef>
              <c:f>Proj_Proder!$N$1:$O$1</c:f>
              <c:strCache>
                <c:ptCount val="2"/>
                <c:pt idx="0">
                  <c:v>Projetos Executados</c:v>
                </c:pt>
                <c:pt idx="1">
                  <c:v>Projetos Não Aprovados</c:v>
                </c:pt>
              </c:strCache>
            </c:strRef>
          </c:cat>
          <c:val>
            <c:numRef>
              <c:f>Proj_Proder!$N$3:$O$3</c:f>
            </c:numRef>
          </c:val>
        </c:ser>
        <c:ser>
          <c:idx val="2"/>
          <c:order val="2"/>
          <c:tx>
            <c:strRef>
              <c:f>Proj_Proder!$L$4</c:f>
              <c:strCache>
                <c:ptCount val="1"/>
                <c:pt idx="0">
                  <c:v>Rio Maior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Proj_Proder!$N$1:$O$1</c:f>
              <c:strCache>
                <c:ptCount val="2"/>
                <c:pt idx="0">
                  <c:v>Projetos Executados</c:v>
                </c:pt>
                <c:pt idx="1">
                  <c:v>Projetos Não Aprovados</c:v>
                </c:pt>
              </c:strCache>
            </c:strRef>
          </c:cat>
          <c:val>
            <c:numRef>
              <c:f>Proj_Proder!$N$4:$O$4</c:f>
            </c:numRef>
          </c:val>
        </c:ser>
        <c:ser>
          <c:idx val="3"/>
          <c:order val="3"/>
          <c:tx>
            <c:strRef>
              <c:f>Proj_Proder!$L$5</c:f>
              <c:strCache>
                <c:ptCount val="1"/>
                <c:pt idx="0">
                  <c:v>Santarém</c:v>
                </c:pt>
              </c:strCache>
            </c:strRef>
          </c:tx>
          <c:explosion val="25"/>
          <c:dPt>
            <c:idx val="0"/>
            <c:spPr>
              <a:solidFill>
                <a:srgbClr val="A898BC"/>
              </a:solidFill>
            </c:spPr>
          </c:dPt>
          <c:dPt>
            <c:idx val="1"/>
            <c:spPr>
              <a:solidFill>
                <a:srgbClr val="67447C"/>
              </a:solidFill>
            </c:spPr>
          </c:dPt>
          <c:dLbls>
            <c:dLbl>
              <c:idx val="0"/>
              <c:layout>
                <c:manualLayout>
                  <c:x val="-0.11526724055123157"/>
                  <c:y val="-8.1350625634946327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3276830404160689"/>
                  <c:y val="3.079210771413689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PT"/>
              </a:p>
            </c:txPr>
            <c:showVal val="1"/>
            <c:showLeaderLines val="1"/>
          </c:dLbls>
          <c:cat>
            <c:strRef>
              <c:f>Proj_Proder!$N$1:$O$1</c:f>
              <c:strCache>
                <c:ptCount val="2"/>
                <c:pt idx="0">
                  <c:v>Projetos Executados</c:v>
                </c:pt>
                <c:pt idx="1">
                  <c:v>Projetos Não Aprovados</c:v>
                </c:pt>
              </c:strCache>
            </c:strRef>
          </c:cat>
          <c:val>
            <c:numRef>
              <c:f>Proj_Proder!$N$5:$O$5</c:f>
            </c:numRef>
          </c:val>
        </c:ser>
        <c:ser>
          <c:idx val="4"/>
          <c:order val="4"/>
          <c:tx>
            <c:strRef>
              <c:f>Proj_Proder!$L$6</c:f>
              <c:strCache>
                <c:ptCount val="1"/>
                <c:pt idx="0">
                  <c:v>Aproder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Proj_Proder!$N$1:$O$1</c:f>
              <c:strCache>
                <c:ptCount val="2"/>
                <c:pt idx="0">
                  <c:v>Projetos Executados</c:v>
                </c:pt>
                <c:pt idx="1">
                  <c:v>Projetos Não Aprovados</c:v>
                </c:pt>
              </c:strCache>
            </c:strRef>
          </c:cat>
          <c:val>
            <c:numRef>
              <c:f>Proj_Proder!$N$6:$O$6</c:f>
            </c:numRef>
          </c:val>
        </c:ser>
      </c:pie3DChart>
    </c:plotArea>
    <c:legend>
      <c:legendPos val="b"/>
      <c:layout/>
      <c:txPr>
        <a:bodyPr/>
        <a:lstStyle/>
        <a:p>
          <a:pPr>
            <a:defRPr sz="1200" b="1">
              <a:solidFill>
                <a:srgbClr val="7030A0"/>
              </a:solidFill>
            </a:defRPr>
          </a:pPr>
          <a:endParaRPr lang="pt-PT"/>
        </a:p>
      </c:txPr>
    </c:legend>
    <c:plotVisOnly val="1"/>
    <c:dispBlanksAs val="zero"/>
  </c:chart>
  <c:spPr>
    <a:noFill/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5"/>
  <c:pivotSource>
    <c:name>[Dados Leader.xlsx]Inves_Proder!Tabela dinâmica3</c:name>
    <c:fmtId val="105"/>
  </c:pivotSource>
  <c:chart>
    <c:title>
      <c:tx>
        <c:rich>
          <a:bodyPr/>
          <a:lstStyle/>
          <a:p>
            <a:pPr>
              <a:defRPr sz="1400">
                <a:solidFill>
                  <a:srgbClr val="006FA6"/>
                </a:solidFill>
              </a:defRPr>
            </a:pPr>
            <a:r>
              <a:rPr lang="pt-PT" sz="1400">
                <a:solidFill>
                  <a:srgbClr val="006FA6"/>
                </a:solidFill>
              </a:rPr>
              <a:t>INVESTIMENTO</a:t>
            </a:r>
            <a:r>
              <a:rPr lang="pt-PT" sz="1400" baseline="0">
                <a:solidFill>
                  <a:srgbClr val="006FA6"/>
                </a:solidFill>
              </a:rPr>
              <a:t> APROVADO POR AÇÃO</a:t>
            </a:r>
            <a:r>
              <a:rPr lang="pt-PT" sz="1400">
                <a:solidFill>
                  <a:srgbClr val="006FA6"/>
                </a:solidFill>
              </a:rPr>
              <a:t>                                      </a:t>
            </a:r>
          </a:p>
        </c:rich>
      </c:tx>
      <c:layout/>
    </c:title>
    <c:pivotFmts>
      <c:pivotFmt>
        <c:idx val="0"/>
      </c:pivotFmt>
      <c:pivotFmt>
        <c:idx val="1"/>
        <c:dLbl>
          <c:idx val="0"/>
          <c:showVal val="1"/>
        </c:dLbl>
      </c:pivotFmt>
      <c:pivotFmt>
        <c:idx val="2"/>
        <c:dLbl>
          <c:idx val="0"/>
          <c:showVal val="1"/>
        </c:dLbl>
      </c:pivotFmt>
      <c:pivotFmt>
        <c:idx val="3"/>
        <c:dLbl>
          <c:idx val="0"/>
          <c:showVal val="1"/>
        </c:dLbl>
      </c:pivotFmt>
      <c:pivotFmt>
        <c:idx val="4"/>
        <c:dLbl>
          <c:idx val="0"/>
          <c:showVal val="1"/>
        </c:dLbl>
      </c:pivotFmt>
      <c:pivotFmt>
        <c:idx val="5"/>
        <c:dLbl>
          <c:idx val="0"/>
          <c:showVal val="1"/>
        </c:dLbl>
      </c:pivotFmt>
      <c:pivotFmt>
        <c:idx val="6"/>
        <c:dLbl>
          <c:idx val="0"/>
          <c:showVal val="1"/>
        </c:dLbl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  <c:dLbl>
          <c:idx val="0"/>
          <c:delete val="1"/>
        </c:dLbl>
      </c:pivotFmt>
      <c:pivotFmt>
        <c:idx val="13"/>
        <c:dLbl>
          <c:idx val="0"/>
          <c:delete val="1"/>
        </c:dLbl>
      </c:pivotFmt>
      <c:pivotFmt>
        <c:idx val="14"/>
        <c:dLbl>
          <c:idx val="0"/>
          <c:delete val="1"/>
        </c:dLbl>
      </c:pivotFmt>
      <c:pivotFmt>
        <c:idx val="15"/>
        <c:dLbl>
          <c:idx val="0"/>
          <c:delete val="1"/>
        </c:dLbl>
      </c:pivotFmt>
      <c:pivotFmt>
        <c:idx val="16"/>
        <c:dLbl>
          <c:idx val="0"/>
          <c:delete val="1"/>
        </c:dLbl>
      </c:pivotFmt>
      <c:pivotFmt>
        <c:idx val="17"/>
        <c:dLbl>
          <c:idx val="0"/>
          <c:showVal val="1"/>
        </c:dLbl>
      </c:pivotFmt>
      <c:pivotFmt>
        <c:idx val="18"/>
        <c:spPr>
          <a:solidFill>
            <a:srgbClr val="006FA6"/>
          </a:solidFill>
        </c:spPr>
        <c:marker>
          <c:symbol val="none"/>
        </c:marker>
        <c:dLbl>
          <c:idx val="0"/>
          <c:showVal val="1"/>
        </c:dLbl>
      </c:pivotFmt>
      <c:pivotFmt>
        <c:idx val="19"/>
        <c:spPr>
          <a:solidFill>
            <a:srgbClr val="90C9DC"/>
          </a:solidFill>
        </c:spPr>
        <c:marker>
          <c:symbol val="none"/>
        </c:marker>
        <c:dLbl>
          <c:idx val="0"/>
          <c:showVal val="1"/>
        </c:dLbl>
      </c:pivotFmt>
      <c:pivotFmt>
        <c:idx val="20"/>
        <c:dLbl>
          <c:idx val="0"/>
          <c:layout>
            <c:manualLayout>
              <c:x val="9.8224790866659317E-3"/>
              <c:y val="-1.0492485892976643E-2"/>
            </c:manualLayout>
          </c:layout>
          <c:showVal val="1"/>
        </c:dLbl>
      </c:pivotFmt>
      <c:pivotFmt>
        <c:idx val="21"/>
        <c:dLbl>
          <c:idx val="0"/>
          <c:layout>
            <c:manualLayout>
              <c:x val="9.7125097125097537E-3"/>
              <c:y val="-5.4971453800172314E-3"/>
            </c:manualLayout>
          </c:layout>
          <c:showVal val="1"/>
        </c:dLbl>
      </c:pivotFmt>
      <c:pivotFmt>
        <c:idx val="22"/>
        <c:dLbl>
          <c:idx val="0"/>
          <c:layout>
            <c:manualLayout>
              <c:x val="1.1655011655011661E-2"/>
              <c:y val="-8.2457180700258401E-3"/>
            </c:manualLayout>
          </c:layout>
          <c:showVal val="1"/>
        </c:dLbl>
      </c:pivotFmt>
      <c:pivotFmt>
        <c:idx val="23"/>
        <c:dLbl>
          <c:idx val="0"/>
          <c:layout>
            <c:manualLayout>
              <c:x val="2.1683119351460448E-2"/>
              <c:y val="-1.3240980179942003E-2"/>
            </c:manualLayout>
          </c:layout>
          <c:showVal val="1"/>
        </c:dLbl>
      </c:pivotFmt>
      <c:pivotFmt>
        <c:idx val="24"/>
        <c:dLbl>
          <c:idx val="0"/>
          <c:layout>
            <c:manualLayout>
              <c:x val="1.5540015540015585E-2"/>
              <c:y val="-8.2457180700257898E-3"/>
            </c:manualLayout>
          </c:layout>
          <c:showVal val="1"/>
        </c:dLbl>
      </c:pivotFmt>
      <c:pivotFmt>
        <c:idx val="25"/>
        <c:dLbl>
          <c:idx val="0"/>
          <c:layout>
            <c:manualLayout>
              <c:x val="7.7700077700077882E-3"/>
              <c:y val="-8.2457180700258904E-3"/>
            </c:manualLayout>
          </c:layout>
          <c:showVal val="1"/>
        </c:dLbl>
      </c:pivotFmt>
      <c:pivotFmt>
        <c:idx val="26"/>
        <c:dLbl>
          <c:idx val="0"/>
          <c:layout>
            <c:manualLayout>
              <c:x val="1.3597513597513681E-2"/>
              <c:y val="-8.2457180700258401E-3"/>
            </c:manualLayout>
          </c:layout>
          <c:showVal val="1"/>
        </c:dLbl>
      </c:pivotFmt>
      <c:pivotFmt>
        <c:idx val="27"/>
        <c:dLbl>
          <c:idx val="0"/>
          <c:layout>
            <c:manualLayout>
              <c:x val="1.7482517482517532E-2"/>
              <c:y val="-8.2457180700258401E-3"/>
            </c:manualLayout>
          </c:layout>
          <c:showVal val="1"/>
        </c:dLbl>
      </c:pivotFmt>
      <c:pivotFmt>
        <c:idx val="28"/>
        <c:dLbl>
          <c:idx val="0"/>
          <c:layout>
            <c:manualLayout>
              <c:x val="1.7702636308392486E-2"/>
              <c:y val="-1.8487429671428267E-2"/>
            </c:manualLayout>
          </c:layout>
          <c:showVal val="1"/>
        </c:dLbl>
      </c:pivotFmt>
      <c:pivotFmt>
        <c:idx val="29"/>
        <c:dLbl>
          <c:idx val="0"/>
          <c:layout>
            <c:manualLayout>
              <c:x val="1.187502424265937E-2"/>
              <c:y val="-1.3240980179942003E-2"/>
            </c:manualLayout>
          </c:layout>
          <c:showVal val="1"/>
        </c:dLbl>
      </c:pivotFmt>
      <c:pivotFmt>
        <c:idx val="30"/>
        <c:spPr>
          <a:solidFill>
            <a:schemeClr val="tx2">
              <a:lumMod val="20000"/>
              <a:lumOff val="80000"/>
            </a:schemeClr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006FA6"/>
                  </a:solidFill>
                </a:defRPr>
              </a:pPr>
              <a:endParaRPr lang="pt-PT"/>
            </a:p>
          </c:txPr>
          <c:showVal val="1"/>
        </c:dLbl>
      </c:pivotFmt>
      <c:pivotFmt>
        <c:idx val="31"/>
        <c:dLbl>
          <c:idx val="0"/>
          <c:layout>
            <c:manualLayout>
              <c:x val="1.6044925792218286E-2"/>
              <c:y val="-7.8693644197324834E-3"/>
            </c:manualLayout>
          </c:layout>
          <c:showVal val="1"/>
        </c:dLbl>
      </c:pivotFmt>
      <c:pivotFmt>
        <c:idx val="32"/>
        <c:dLbl>
          <c:idx val="0"/>
          <c:layout>
            <c:manualLayout>
              <c:x val="2.0056157240272772E-2"/>
              <c:y val="-2.6231214732441691E-3"/>
            </c:manualLayout>
          </c:layout>
          <c:showVal val="1"/>
        </c:dLbl>
      </c:pivotFmt>
      <c:pivotFmt>
        <c:idx val="33"/>
        <c:dLbl>
          <c:idx val="0"/>
          <c:layout>
            <c:manualLayout>
              <c:x val="2.0056157240272772E-2"/>
              <c:y val="0"/>
            </c:manualLayout>
          </c:layout>
          <c:showVal val="1"/>
        </c:dLbl>
      </c:pivotFmt>
      <c:pivotFmt>
        <c:idx val="34"/>
        <c:dLbl>
          <c:idx val="0"/>
          <c:layout>
            <c:manualLayout>
              <c:x val="2.4067388688327411E-2"/>
              <c:y val="-1.0492485892976643E-2"/>
            </c:manualLayout>
          </c:layout>
          <c:showVal val="1"/>
        </c:dLbl>
      </c:pivotFmt>
      <c:pivotFmt>
        <c:idx val="35"/>
        <c:dLbl>
          <c:idx val="0"/>
          <c:layout>
            <c:manualLayout>
              <c:x val="2.4067388688327411E-2"/>
              <c:y val="-1.5738728839464967E-2"/>
            </c:manualLayout>
          </c:layout>
          <c:showVal val="1"/>
        </c:dLbl>
      </c:pivotFmt>
      <c:pivotFmt>
        <c:idx val="36"/>
        <c:spPr>
          <a:solidFill>
            <a:srgbClr val="006FA6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006FA6"/>
                  </a:solidFill>
                </a:defRPr>
              </a:pPr>
              <a:endParaRPr lang="pt-PT"/>
            </a:p>
          </c:txPr>
          <c:showVal val="1"/>
        </c:dLbl>
      </c:pivotFmt>
      <c:pivotFmt>
        <c:idx val="37"/>
        <c:dLbl>
          <c:idx val="0"/>
          <c:layout>
            <c:manualLayout>
              <c:x val="9.7125097125097537E-3"/>
              <c:y val="-5.4971453800172314E-3"/>
            </c:manualLayout>
          </c:layout>
          <c:showVal val="1"/>
        </c:dLbl>
      </c:pivotFmt>
      <c:pivotFmt>
        <c:idx val="38"/>
        <c:dLbl>
          <c:idx val="0"/>
          <c:layout>
            <c:manualLayout>
              <c:x val="9.8224790866659317E-3"/>
              <c:y val="-1.0492485892976643E-2"/>
            </c:manualLayout>
          </c:layout>
          <c:showVal val="1"/>
        </c:dLbl>
      </c:pivotFmt>
      <c:pivotFmt>
        <c:idx val="39"/>
        <c:dLbl>
          <c:idx val="0"/>
          <c:layout>
            <c:manualLayout>
              <c:x val="1.187502424265937E-2"/>
              <c:y val="-1.3240980179942003E-2"/>
            </c:manualLayout>
          </c:layout>
          <c:showVal val="1"/>
        </c:dLbl>
      </c:pivotFmt>
      <c:pivotFmt>
        <c:idx val="40"/>
        <c:spPr>
          <a:solidFill>
            <a:srgbClr val="90C9DC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006FA6"/>
                  </a:solidFill>
                </a:defRPr>
              </a:pPr>
              <a:endParaRPr lang="pt-PT"/>
            </a:p>
          </c:txPr>
          <c:showVal val="1"/>
        </c:dLbl>
      </c:pivotFmt>
      <c:pivotFmt>
        <c:idx val="41"/>
        <c:dLbl>
          <c:idx val="0"/>
          <c:layout>
            <c:manualLayout>
              <c:x val="2.1683119351460448E-2"/>
              <c:y val="-1.3240980179942003E-2"/>
            </c:manualLayout>
          </c:layout>
          <c:showVal val="1"/>
        </c:dLbl>
      </c:pivotFmt>
      <c:pivotFmt>
        <c:idx val="42"/>
        <c:dLbl>
          <c:idx val="0"/>
          <c:layout>
            <c:manualLayout>
              <c:x val="1.7482517482517532E-2"/>
              <c:y val="-8.2457180700258401E-3"/>
            </c:manualLayout>
          </c:layout>
          <c:showVal val="1"/>
        </c:dLbl>
      </c:pivotFmt>
      <c:pivotFmt>
        <c:idx val="43"/>
        <c:dLbl>
          <c:idx val="0"/>
          <c:layout>
            <c:manualLayout>
              <c:x val="1.7702636308392486E-2"/>
              <c:y val="-1.8487429671428267E-2"/>
            </c:manualLayout>
          </c:layout>
          <c:showVal val="1"/>
        </c:dLbl>
      </c:pivotFmt>
      <c:pivotFmt>
        <c:idx val="44"/>
        <c:spPr>
          <a:solidFill>
            <a:schemeClr val="tx2">
              <a:lumMod val="20000"/>
              <a:lumOff val="80000"/>
            </a:schemeClr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b="1">
                  <a:solidFill>
                    <a:srgbClr val="006FA6"/>
                  </a:solidFill>
                </a:defRPr>
              </a:pPr>
              <a:endParaRPr lang="pt-PT"/>
            </a:p>
          </c:txPr>
          <c:showVal val="1"/>
        </c:dLbl>
      </c:pivotFmt>
      <c:pivotFmt>
        <c:idx val="45"/>
        <c:dLbl>
          <c:idx val="0"/>
          <c:layout>
            <c:manualLayout>
              <c:x val="2.4067388688327411E-2"/>
              <c:y val="-1.5738728839464967E-2"/>
            </c:manualLayout>
          </c:layout>
          <c:showVal val="1"/>
        </c:dLbl>
      </c:pivotFmt>
      <c:pivotFmt>
        <c:idx val="46"/>
        <c:dLbl>
          <c:idx val="0"/>
          <c:layout>
            <c:manualLayout>
              <c:x val="2.0056157240272772E-2"/>
              <c:y val="-2.6231214732441691E-3"/>
            </c:manualLayout>
          </c:layout>
          <c:showVal val="1"/>
        </c:dLbl>
      </c:pivotFmt>
      <c:pivotFmt>
        <c:idx val="47"/>
        <c:dLbl>
          <c:idx val="0"/>
          <c:layout>
            <c:manualLayout>
              <c:x val="1.6044925792218286E-2"/>
              <c:y val="-7.8693644197324834E-3"/>
            </c:manualLayout>
          </c:layout>
          <c:showVal val="1"/>
        </c:dLbl>
      </c:pivotFmt>
    </c:pivotFmts>
    <c:view3D>
      <c:rAngAx val="1"/>
    </c:view3D>
    <c:plotArea>
      <c:layout>
        <c:manualLayout>
          <c:layoutTarget val="inner"/>
          <c:xMode val="edge"/>
          <c:yMode val="edge"/>
          <c:x val="8.5771040734445705E-2"/>
          <c:y val="0.23066626287098729"/>
          <c:w val="0.79381779920681717"/>
          <c:h val="0.54859125782354246"/>
        </c:manualLayout>
      </c:layout>
      <c:bar3DChart>
        <c:barDir val="col"/>
        <c:grouping val="clustered"/>
        <c:ser>
          <c:idx val="0"/>
          <c:order val="0"/>
          <c:tx>
            <c:strRef>
              <c:f>Inves_Proder!$B$32:$B$33</c:f>
              <c:strCache>
                <c:ptCount val="1"/>
                <c:pt idx="0">
                  <c:v> Investimento Total </c:v>
                </c:pt>
              </c:strCache>
            </c:strRef>
          </c:tx>
          <c:spPr>
            <a:solidFill>
              <a:srgbClr val="006FA6"/>
            </a:solidFill>
          </c:spPr>
          <c:dLbls>
            <c:dLbl>
              <c:idx val="0"/>
              <c:layout>
                <c:manualLayout>
                  <c:x val="9.7125097125097537E-3"/>
                  <c:y val="-5.4971453800172314E-3"/>
                </c:manualLayout>
              </c:layout>
              <c:showVal val="1"/>
            </c:dLbl>
            <c:dLbl>
              <c:idx val="1"/>
              <c:layout>
                <c:manualLayout>
                  <c:x val="1.01194399158255E-3"/>
                  <c:y val="-3.6133403997577231E-2"/>
                </c:manualLayout>
              </c:layout>
              <c:showVal val="1"/>
            </c:dLbl>
            <c:dLbl>
              <c:idx val="2"/>
              <c:layout>
                <c:manualLayout>
                  <c:x val="1.187502424265937E-2"/>
                  <c:y val="-1.324098017994200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6FA6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Inves_Proder!$A$34:$A$37</c:f>
              <c:strCache>
                <c:ptCount val="3"/>
                <c:pt idx="0">
                  <c:v>3.1.1 - Diversificação de Atividades na Exploração Agrícola </c:v>
                </c:pt>
                <c:pt idx="1">
                  <c:v>3.2.1 - Conservação e Valorização do Património Rural</c:v>
                </c:pt>
                <c:pt idx="2">
                  <c:v>3.2.2 - Serviços Básicos para a População Rural</c:v>
                </c:pt>
              </c:strCache>
            </c:strRef>
          </c:cat>
          <c:val>
            <c:numRef>
              <c:f>Inves_Proder!$B$34:$B$37</c:f>
              <c:numCache>
                <c:formatCode>_("€"* #,##0.00_);_("€"* \(#,##0.00\);_("€"* "-"??_);_(@_)</c:formatCode>
                <c:ptCount val="3"/>
                <c:pt idx="0">
                  <c:v>361498</c:v>
                </c:pt>
                <c:pt idx="1">
                  <c:v>25000</c:v>
                </c:pt>
                <c:pt idx="2">
                  <c:v>351143.13999999996</c:v>
                </c:pt>
              </c:numCache>
            </c:numRef>
          </c:val>
        </c:ser>
        <c:ser>
          <c:idx val="1"/>
          <c:order val="1"/>
          <c:tx>
            <c:strRef>
              <c:f>Inves_Proder!$C$32:$C$33</c:f>
              <c:strCache>
                <c:ptCount val="1"/>
                <c:pt idx="0">
                  <c:v> Apoio Proder</c:v>
                </c:pt>
              </c:strCache>
            </c:strRef>
          </c:tx>
          <c:spPr>
            <a:solidFill>
              <a:srgbClr val="90C9DC"/>
            </a:solidFill>
          </c:spPr>
          <c:dLbls>
            <c:dLbl>
              <c:idx val="0"/>
              <c:layout>
                <c:manualLayout>
                  <c:x val="2.1683119351460448E-2"/>
                  <c:y val="-1.3240980179942003E-2"/>
                </c:manualLayout>
              </c:layout>
              <c:showVal val="1"/>
            </c:dLbl>
            <c:dLbl>
              <c:idx val="1"/>
              <c:layout>
                <c:manualLayout>
                  <c:x val="1.7482627446899587E-2"/>
                  <c:y val="-3.068165758126401E-2"/>
                </c:manualLayout>
              </c:layout>
              <c:showVal val="1"/>
            </c:dLbl>
            <c:dLbl>
              <c:idx val="2"/>
              <c:layout>
                <c:manualLayout>
                  <c:x val="1.7702636308392486E-2"/>
                  <c:y val="-1.848742967142826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6FA6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Inves_Proder!$A$34:$A$37</c:f>
              <c:strCache>
                <c:ptCount val="3"/>
                <c:pt idx="0">
                  <c:v>3.1.1 - Diversificação de Atividades na Exploração Agrícola </c:v>
                </c:pt>
                <c:pt idx="1">
                  <c:v>3.2.1 - Conservação e Valorização do Património Rural</c:v>
                </c:pt>
                <c:pt idx="2">
                  <c:v>3.2.2 - Serviços Básicos para a População Rural</c:v>
                </c:pt>
              </c:strCache>
            </c:strRef>
          </c:cat>
          <c:val>
            <c:numRef>
              <c:f>Inves_Proder!$C$34:$C$37</c:f>
              <c:numCache>
                <c:formatCode>_("€"* #,##0.00_);_("€"* \(#,##0.00\);_("€"* "-"??_);_(@_)</c:formatCode>
                <c:ptCount val="3"/>
                <c:pt idx="0">
                  <c:v>216898.8</c:v>
                </c:pt>
                <c:pt idx="1">
                  <c:v>15000</c:v>
                </c:pt>
                <c:pt idx="2">
                  <c:v>260857.34999999998</c:v>
                </c:pt>
              </c:numCache>
            </c:numRef>
          </c:val>
        </c:ser>
        <c:ser>
          <c:idx val="2"/>
          <c:order val="2"/>
          <c:tx>
            <c:strRef>
              <c:f>Inves_Proder!$D$32:$D$33</c:f>
              <c:strCache>
                <c:ptCount val="1"/>
                <c:pt idx="0">
                  <c:v> Investimento Privado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2.4067388688327411E-2"/>
                  <c:y val="-1.5738728839464967E-2"/>
                </c:manualLayout>
              </c:layout>
              <c:showVal val="1"/>
            </c:dLbl>
            <c:dLbl>
              <c:idx val="1"/>
              <c:layout>
                <c:manualLayout>
                  <c:x val="2.0056157240272772E-2"/>
                  <c:y val="-2.6231214732441691E-3"/>
                </c:manualLayout>
              </c:layout>
              <c:showVal val="1"/>
            </c:dLbl>
            <c:dLbl>
              <c:idx val="2"/>
              <c:layout>
                <c:manualLayout>
                  <c:x val="1.6044925792218286E-2"/>
                  <c:y val="-7.8693644197324834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6FA6"/>
                    </a:solidFill>
                  </a:defRPr>
                </a:pPr>
                <a:endParaRPr lang="pt-PT"/>
              </a:p>
            </c:txPr>
            <c:showVal val="1"/>
          </c:dLbls>
          <c:cat>
            <c:strRef>
              <c:f>Inves_Proder!$A$34:$A$37</c:f>
              <c:strCache>
                <c:ptCount val="3"/>
                <c:pt idx="0">
                  <c:v>3.1.1 - Diversificação de Atividades na Exploração Agrícola </c:v>
                </c:pt>
                <c:pt idx="1">
                  <c:v>3.2.1 - Conservação e Valorização do Património Rural</c:v>
                </c:pt>
                <c:pt idx="2">
                  <c:v>3.2.2 - Serviços Básicos para a População Rural</c:v>
                </c:pt>
              </c:strCache>
            </c:strRef>
          </c:cat>
          <c:val>
            <c:numRef>
              <c:f>Inves_Proder!$D$34:$D$37</c:f>
              <c:numCache>
                <c:formatCode>_("€"* #,##0.00_);_("€"* \(#,##0.00\);_("€"* "-"??_);_(@_)</c:formatCode>
                <c:ptCount val="3"/>
                <c:pt idx="0">
                  <c:v>144599.20000000001</c:v>
                </c:pt>
                <c:pt idx="1">
                  <c:v>10000</c:v>
                </c:pt>
                <c:pt idx="2">
                  <c:v>90285.79</c:v>
                </c:pt>
              </c:numCache>
            </c:numRef>
          </c:val>
        </c:ser>
        <c:dLbls>
          <c:showVal val="1"/>
        </c:dLbls>
        <c:shape val="cylinder"/>
        <c:axId val="69481984"/>
        <c:axId val="69483520"/>
        <c:axId val="0"/>
      </c:bar3DChart>
      <c:catAx>
        <c:axId val="6948198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rgbClr val="006FA6"/>
                </a:solidFill>
              </a:defRPr>
            </a:pPr>
            <a:endParaRPr lang="pt-PT"/>
          </a:p>
        </c:txPr>
        <c:crossAx val="69483520"/>
        <c:crosses val="autoZero"/>
        <c:auto val="1"/>
        <c:lblAlgn val="l"/>
        <c:lblOffset val="100"/>
      </c:catAx>
      <c:valAx>
        <c:axId val="69483520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 sz="1000">
                    <a:solidFill>
                      <a:srgbClr val="006FA6"/>
                    </a:solidFill>
                  </a:defRPr>
                </a:pPr>
                <a:r>
                  <a:rPr lang="pt-PT" sz="1000" b="1" i="0" baseline="0">
                    <a:solidFill>
                      <a:srgbClr val="006FA6"/>
                    </a:solidFill>
                  </a:rPr>
                  <a:t>(Milhões €)</a:t>
                </a:r>
                <a:r>
                  <a:rPr lang="pt-PT" sz="1000">
                    <a:solidFill>
                      <a:srgbClr val="006FA6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5.6077796309944014E-2"/>
              <c:y val="0.45522848007666988"/>
            </c:manualLayout>
          </c:layout>
          <c:spPr>
            <a:solidFill>
              <a:sysClr val="window" lastClr="FFFFFF"/>
            </a:solidFill>
          </c:spPr>
        </c:title>
        <c:numFmt formatCode="_(&quot;€&quot;* #,##0.00_);_(&quot;€&quot;* \(#,##0.00\);_(&quot;€&quot;* &quot;-&quot;??_);_(@_)" sourceLinked="1"/>
        <c:majorTickMark val="none"/>
        <c:tickLblPos val="none"/>
        <c:crossAx val="6948198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4770162706810841E-2"/>
                <c:y val="0.283043254310065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pt-PT"/>
                    <a:t>Milhões euros</a:t>
                  </a:r>
                </a:p>
              </c:rich>
            </c:tx>
          </c:dispUnitsLbl>
        </c:dispUnits>
      </c:valAx>
    </c:plotArea>
    <c:legend>
      <c:legendPos val="t"/>
      <c:layout/>
      <c:spPr>
        <a:solidFill>
          <a:sysClr val="window" lastClr="FFFFFF"/>
        </a:solidFill>
      </c:spPr>
      <c:txPr>
        <a:bodyPr/>
        <a:lstStyle/>
        <a:p>
          <a:pPr>
            <a:defRPr sz="1000" b="1">
              <a:solidFill>
                <a:srgbClr val="006FA6"/>
              </a:solidFill>
            </a:defRPr>
          </a:pPr>
          <a:endParaRPr lang="pt-PT"/>
        </a:p>
      </c:txPr>
    </c:legend>
    <c:plotVisOnly val="1"/>
    <c:dispBlanksAs val="gap"/>
  </c:chart>
  <c:externalData r:id="rId1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53C65D-C17F-4454-89FC-A8CF9D1B5ED4}" type="doc">
      <dgm:prSet loTypeId="urn:microsoft.com/office/officeart/2005/8/layout/equation1" loCatId="process" qsTypeId="urn:microsoft.com/office/officeart/2005/8/quickstyle/3d1" qsCatId="3D" csTypeId="urn:microsoft.com/office/officeart/2005/8/colors/accent3_1" csCatId="accent3" phldr="1"/>
      <dgm:spPr/>
    </dgm:pt>
    <dgm:pt modelId="{27FA0DBD-F9AF-4121-AF6E-3DE088543BFA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200" b="1" dirty="0">
              <a:solidFill>
                <a:srgbClr val="745231"/>
              </a:solidFill>
            </a:rPr>
            <a:t>182 </a:t>
          </a:r>
          <a:r>
            <a:rPr lang="pt-PT" sz="1200" b="1" cap="small" baseline="0" dirty="0">
              <a:solidFill>
                <a:srgbClr val="745231"/>
              </a:solidFill>
            </a:rPr>
            <a:t>Candidaturas</a:t>
          </a:r>
        </a:p>
      </dgm:t>
    </dgm:pt>
    <dgm:pt modelId="{1AE288FC-07A5-42C0-8FFF-40B45F76B3A2}" type="parTrans" cxnId="{0F7049B7-F994-45C0-AFDB-5F6FEC7BD0AF}">
      <dgm:prSet/>
      <dgm:spPr/>
      <dgm:t>
        <a:bodyPr/>
        <a:lstStyle/>
        <a:p>
          <a:endParaRPr lang="pt-PT" sz="1800"/>
        </a:p>
      </dgm:t>
    </dgm:pt>
    <dgm:pt modelId="{536D6D9B-F485-4FD8-A51B-A137322FF521}" type="sibTrans" cxnId="{0F7049B7-F994-45C0-AFDB-5F6FEC7BD0AF}">
      <dgm:prSet custT="1"/>
      <dgm:spPr>
        <a:solidFill>
          <a:srgbClr val="7FA03B"/>
        </a:solidFill>
        <a:ln w="28575">
          <a:noFill/>
        </a:ln>
      </dgm:spPr>
      <dgm:t>
        <a:bodyPr/>
        <a:lstStyle/>
        <a:p>
          <a:endParaRPr lang="pt-PT" sz="1800">
            <a:solidFill>
              <a:srgbClr val="9DB478"/>
            </a:solidFill>
          </a:endParaRPr>
        </a:p>
      </dgm:t>
    </dgm:pt>
    <dgm:pt modelId="{3852314D-49B1-4B6A-89E7-E339AF32CC39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200" b="1" dirty="0">
              <a:solidFill>
                <a:srgbClr val="745231"/>
              </a:solidFill>
            </a:rPr>
            <a:t>111 </a:t>
          </a:r>
          <a:r>
            <a:rPr lang="pt-PT" sz="1200" b="1" cap="small" baseline="0" dirty="0">
              <a:solidFill>
                <a:srgbClr val="745231"/>
              </a:solidFill>
            </a:rPr>
            <a:t>Aprovadas</a:t>
          </a:r>
        </a:p>
      </dgm:t>
    </dgm:pt>
    <dgm:pt modelId="{C249921D-E383-4EE8-8885-6D8731BC0E5F}" type="parTrans" cxnId="{AF666C0D-FD94-4A3D-8D2F-5570641DA4DD}">
      <dgm:prSet/>
      <dgm:spPr/>
      <dgm:t>
        <a:bodyPr/>
        <a:lstStyle/>
        <a:p>
          <a:endParaRPr lang="pt-PT" sz="1800"/>
        </a:p>
      </dgm:t>
    </dgm:pt>
    <dgm:pt modelId="{548E31F7-136C-470F-ADAB-9E504065B4B6}" type="sibTrans" cxnId="{AF666C0D-FD94-4A3D-8D2F-5570641DA4DD}">
      <dgm:prSet custT="1"/>
      <dgm:spPr>
        <a:solidFill>
          <a:srgbClr val="7FA03B"/>
        </a:solidFill>
        <a:ln w="28575">
          <a:noFill/>
        </a:ln>
      </dgm:spPr>
      <dgm:t>
        <a:bodyPr/>
        <a:lstStyle/>
        <a:p>
          <a:endParaRPr lang="pt-PT" sz="1800"/>
        </a:p>
      </dgm:t>
    </dgm:pt>
    <dgm:pt modelId="{6F2D9FF3-05D9-4148-8047-A81AA9E78A87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200" b="1">
              <a:solidFill>
                <a:srgbClr val="745231"/>
              </a:solidFill>
            </a:rPr>
            <a:t>88 </a:t>
          </a:r>
          <a:r>
            <a:rPr lang="pt-PT" sz="1200" b="1" cap="small" baseline="0">
              <a:solidFill>
                <a:srgbClr val="745231"/>
              </a:solidFill>
            </a:rPr>
            <a:t>Executadas</a:t>
          </a:r>
        </a:p>
      </dgm:t>
    </dgm:pt>
    <dgm:pt modelId="{DFF9F8F8-EF56-40B8-85F0-A4CE38A74CDF}" type="parTrans" cxnId="{D670A46E-4273-4599-ABDA-2D19507F0481}">
      <dgm:prSet/>
      <dgm:spPr/>
      <dgm:t>
        <a:bodyPr/>
        <a:lstStyle/>
        <a:p>
          <a:endParaRPr lang="pt-PT" sz="1800"/>
        </a:p>
      </dgm:t>
    </dgm:pt>
    <dgm:pt modelId="{3603021E-BE41-4479-8208-128181748BBA}" type="sibTrans" cxnId="{D670A46E-4273-4599-ABDA-2D19507F0481}">
      <dgm:prSet/>
      <dgm:spPr/>
      <dgm:t>
        <a:bodyPr/>
        <a:lstStyle/>
        <a:p>
          <a:endParaRPr lang="pt-PT" sz="1800"/>
        </a:p>
      </dgm:t>
    </dgm:pt>
    <dgm:pt modelId="{DA080406-7EEE-406E-BF70-8C26D7FBB8F2}" type="pres">
      <dgm:prSet presAssocID="{7B53C65D-C17F-4454-89FC-A8CF9D1B5ED4}" presName="linearFlow" presStyleCnt="0">
        <dgm:presLayoutVars>
          <dgm:dir/>
          <dgm:resizeHandles val="exact"/>
        </dgm:presLayoutVars>
      </dgm:prSet>
      <dgm:spPr/>
    </dgm:pt>
    <dgm:pt modelId="{72326794-14CA-41E2-9B07-D444E9C978C2}" type="pres">
      <dgm:prSet presAssocID="{27FA0DBD-F9AF-4121-AF6E-3DE088543BFA}" presName="node" presStyleLbl="node1" presStyleIdx="0" presStyleCnt="3" custLinFactNeighborX="-929" custLinFactNeighborY="-41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281AEE0-AB51-4ECE-91B7-91318F2939A0}" type="pres">
      <dgm:prSet presAssocID="{536D6D9B-F485-4FD8-A51B-A137322FF521}" presName="spacerL" presStyleCnt="0"/>
      <dgm:spPr/>
    </dgm:pt>
    <dgm:pt modelId="{6805251E-C549-46EA-9289-BE336A4116AB}" type="pres">
      <dgm:prSet presAssocID="{536D6D9B-F485-4FD8-A51B-A137322FF521}" presName="sibTrans" presStyleLbl="sibTrans2D1" presStyleIdx="0" presStyleCnt="2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7A970A6E-81D1-45CA-A997-4E14AC66613F}" type="pres">
      <dgm:prSet presAssocID="{536D6D9B-F485-4FD8-A51B-A137322FF521}" presName="spacerR" presStyleCnt="0"/>
      <dgm:spPr/>
    </dgm:pt>
    <dgm:pt modelId="{FB0DC114-845A-4678-A157-AF43A3EDDCB3}" type="pres">
      <dgm:prSet presAssocID="{3852314D-49B1-4B6A-89E7-E339AF32CC3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858FE37-040B-4531-9610-87EAF919D3DE}" type="pres">
      <dgm:prSet presAssocID="{548E31F7-136C-470F-ADAB-9E504065B4B6}" presName="spacerL" presStyleCnt="0"/>
      <dgm:spPr/>
    </dgm:pt>
    <dgm:pt modelId="{F1CCC24D-8EFB-48F0-946A-3CF767FF736D}" type="pres">
      <dgm:prSet presAssocID="{548E31F7-136C-470F-ADAB-9E504065B4B6}" presName="sibTrans" presStyleLbl="sibTrans2D1" presStyleIdx="1" presStyleCnt="2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868AAE6A-EE80-47D7-9C98-1D957A5F6B2A}" type="pres">
      <dgm:prSet presAssocID="{548E31F7-136C-470F-ADAB-9E504065B4B6}" presName="spacerR" presStyleCnt="0"/>
      <dgm:spPr/>
    </dgm:pt>
    <dgm:pt modelId="{B96C5494-6DF3-44A0-957D-F1D95421AF5F}" type="pres">
      <dgm:prSet presAssocID="{6F2D9FF3-05D9-4148-8047-A81AA9E78A8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AF666C0D-FD94-4A3D-8D2F-5570641DA4DD}" srcId="{7B53C65D-C17F-4454-89FC-A8CF9D1B5ED4}" destId="{3852314D-49B1-4B6A-89E7-E339AF32CC39}" srcOrd="1" destOrd="0" parTransId="{C249921D-E383-4EE8-8885-6D8731BC0E5F}" sibTransId="{548E31F7-136C-470F-ADAB-9E504065B4B6}"/>
    <dgm:cxn modelId="{D670A46E-4273-4599-ABDA-2D19507F0481}" srcId="{7B53C65D-C17F-4454-89FC-A8CF9D1B5ED4}" destId="{6F2D9FF3-05D9-4148-8047-A81AA9E78A87}" srcOrd="2" destOrd="0" parTransId="{DFF9F8F8-EF56-40B8-85F0-A4CE38A74CDF}" sibTransId="{3603021E-BE41-4479-8208-128181748BBA}"/>
    <dgm:cxn modelId="{A62B92DB-6B4C-448B-9685-39B22A5B1441}" type="presOf" srcId="{27FA0DBD-F9AF-4121-AF6E-3DE088543BFA}" destId="{72326794-14CA-41E2-9B07-D444E9C978C2}" srcOrd="0" destOrd="0" presId="urn:microsoft.com/office/officeart/2005/8/layout/equation1"/>
    <dgm:cxn modelId="{DDEC3ABB-17B7-47C8-B59B-0124B7AFC082}" type="presOf" srcId="{548E31F7-136C-470F-ADAB-9E504065B4B6}" destId="{F1CCC24D-8EFB-48F0-946A-3CF767FF736D}" srcOrd="0" destOrd="0" presId="urn:microsoft.com/office/officeart/2005/8/layout/equation1"/>
    <dgm:cxn modelId="{D6622E47-C831-42C9-B8B2-21602772B868}" type="presOf" srcId="{6F2D9FF3-05D9-4148-8047-A81AA9E78A87}" destId="{B96C5494-6DF3-44A0-957D-F1D95421AF5F}" srcOrd="0" destOrd="0" presId="urn:microsoft.com/office/officeart/2005/8/layout/equation1"/>
    <dgm:cxn modelId="{392C6CAC-2434-444D-B3F9-1621D57EE29D}" type="presOf" srcId="{7B53C65D-C17F-4454-89FC-A8CF9D1B5ED4}" destId="{DA080406-7EEE-406E-BF70-8C26D7FBB8F2}" srcOrd="0" destOrd="0" presId="urn:microsoft.com/office/officeart/2005/8/layout/equation1"/>
    <dgm:cxn modelId="{FEDBB421-4DCB-4533-BE31-7CCA9EB6ECBC}" type="presOf" srcId="{536D6D9B-F485-4FD8-A51B-A137322FF521}" destId="{6805251E-C549-46EA-9289-BE336A4116AB}" srcOrd="0" destOrd="0" presId="urn:microsoft.com/office/officeart/2005/8/layout/equation1"/>
    <dgm:cxn modelId="{E669E9EF-F813-4B2F-81A8-A4E7BC18BD47}" type="presOf" srcId="{3852314D-49B1-4B6A-89E7-E339AF32CC39}" destId="{FB0DC114-845A-4678-A157-AF43A3EDDCB3}" srcOrd="0" destOrd="0" presId="urn:microsoft.com/office/officeart/2005/8/layout/equation1"/>
    <dgm:cxn modelId="{0F7049B7-F994-45C0-AFDB-5F6FEC7BD0AF}" srcId="{7B53C65D-C17F-4454-89FC-A8CF9D1B5ED4}" destId="{27FA0DBD-F9AF-4121-AF6E-3DE088543BFA}" srcOrd="0" destOrd="0" parTransId="{1AE288FC-07A5-42C0-8FFF-40B45F76B3A2}" sibTransId="{536D6D9B-F485-4FD8-A51B-A137322FF521}"/>
    <dgm:cxn modelId="{ACA8AB99-8FAD-4FF6-A8ED-706DA806DD9C}" type="presParOf" srcId="{DA080406-7EEE-406E-BF70-8C26D7FBB8F2}" destId="{72326794-14CA-41E2-9B07-D444E9C978C2}" srcOrd="0" destOrd="0" presId="urn:microsoft.com/office/officeart/2005/8/layout/equation1"/>
    <dgm:cxn modelId="{8CBDF7BF-36D6-4E65-9A76-63B29D2F841C}" type="presParOf" srcId="{DA080406-7EEE-406E-BF70-8C26D7FBB8F2}" destId="{3281AEE0-AB51-4ECE-91B7-91318F2939A0}" srcOrd="1" destOrd="0" presId="urn:microsoft.com/office/officeart/2005/8/layout/equation1"/>
    <dgm:cxn modelId="{BA59AFF8-F284-49B7-93AB-BB99EDB31D84}" type="presParOf" srcId="{DA080406-7EEE-406E-BF70-8C26D7FBB8F2}" destId="{6805251E-C549-46EA-9289-BE336A4116AB}" srcOrd="2" destOrd="0" presId="urn:microsoft.com/office/officeart/2005/8/layout/equation1"/>
    <dgm:cxn modelId="{CACBE4F0-BE9F-4343-8F9F-4F9A8B7721D4}" type="presParOf" srcId="{DA080406-7EEE-406E-BF70-8C26D7FBB8F2}" destId="{7A970A6E-81D1-45CA-A997-4E14AC66613F}" srcOrd="3" destOrd="0" presId="urn:microsoft.com/office/officeart/2005/8/layout/equation1"/>
    <dgm:cxn modelId="{7A787DA6-A375-4A06-92B9-439FE4E172F6}" type="presParOf" srcId="{DA080406-7EEE-406E-BF70-8C26D7FBB8F2}" destId="{FB0DC114-845A-4678-A157-AF43A3EDDCB3}" srcOrd="4" destOrd="0" presId="urn:microsoft.com/office/officeart/2005/8/layout/equation1"/>
    <dgm:cxn modelId="{8447A052-3E81-485E-8A45-D435C9F4AF02}" type="presParOf" srcId="{DA080406-7EEE-406E-BF70-8C26D7FBB8F2}" destId="{B858FE37-040B-4531-9610-87EAF919D3DE}" srcOrd="5" destOrd="0" presId="urn:microsoft.com/office/officeart/2005/8/layout/equation1"/>
    <dgm:cxn modelId="{C0A8CB4A-A5DD-4AA6-BDEC-5D799E0713BE}" type="presParOf" srcId="{DA080406-7EEE-406E-BF70-8C26D7FBB8F2}" destId="{F1CCC24D-8EFB-48F0-946A-3CF767FF736D}" srcOrd="6" destOrd="0" presId="urn:microsoft.com/office/officeart/2005/8/layout/equation1"/>
    <dgm:cxn modelId="{91C47D4C-EC98-40E4-822D-D98C0B9E3550}" type="presParOf" srcId="{DA080406-7EEE-406E-BF70-8C26D7FBB8F2}" destId="{868AAE6A-EE80-47D7-9C98-1D957A5F6B2A}" srcOrd="7" destOrd="0" presId="urn:microsoft.com/office/officeart/2005/8/layout/equation1"/>
    <dgm:cxn modelId="{1EA8A6B9-FF7B-4DE1-A5AE-830C10190059}" type="presParOf" srcId="{DA080406-7EEE-406E-BF70-8C26D7FBB8F2}" destId="{B96C5494-6DF3-44A0-957D-F1D95421AF5F}" srcOrd="8" destOrd="0" presId="urn:microsoft.com/office/officeart/2005/8/layout/equation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53C65D-C17F-4454-89FC-A8CF9D1B5ED4}" type="doc">
      <dgm:prSet loTypeId="urn:microsoft.com/office/officeart/2005/8/layout/equation1" loCatId="process" qsTypeId="urn:microsoft.com/office/officeart/2005/8/quickstyle/3d1" qsCatId="3D" csTypeId="urn:microsoft.com/office/officeart/2005/8/colors/accent3_1" csCatId="accent3" phldr="1"/>
      <dgm:spPr/>
    </dgm:pt>
    <dgm:pt modelId="{27FA0DBD-F9AF-4121-AF6E-3DE088543BFA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200" b="1" dirty="0">
              <a:solidFill>
                <a:srgbClr val="745231"/>
              </a:solidFill>
            </a:rPr>
            <a:t>4,4 </a:t>
          </a:r>
          <a:r>
            <a:rPr lang="pt-PT" sz="1200" b="1" dirty="0" smtClean="0">
              <a:solidFill>
                <a:srgbClr val="745231"/>
              </a:solidFill>
            </a:rPr>
            <a:t>MILHÕES  EUROS</a:t>
          </a:r>
          <a:endParaRPr lang="pt-PT" sz="1200" b="1" dirty="0">
            <a:solidFill>
              <a:srgbClr val="745231"/>
            </a:solidFill>
          </a:endParaRPr>
        </a:p>
        <a:p>
          <a:r>
            <a:rPr lang="pt-PT" sz="1200" b="1" dirty="0">
              <a:solidFill>
                <a:srgbClr val="745231"/>
              </a:solidFill>
            </a:rPr>
            <a:t>Investimento Privado</a:t>
          </a:r>
        </a:p>
      </dgm:t>
    </dgm:pt>
    <dgm:pt modelId="{1AE288FC-07A5-42C0-8FFF-40B45F76B3A2}" type="parTrans" cxnId="{0F7049B7-F994-45C0-AFDB-5F6FEC7BD0AF}">
      <dgm:prSet/>
      <dgm:spPr/>
      <dgm:t>
        <a:bodyPr/>
        <a:lstStyle/>
        <a:p>
          <a:endParaRPr lang="pt-PT" sz="1800"/>
        </a:p>
      </dgm:t>
    </dgm:pt>
    <dgm:pt modelId="{536D6D9B-F485-4FD8-A51B-A137322FF521}" type="sibTrans" cxnId="{0F7049B7-F994-45C0-AFDB-5F6FEC7BD0AF}">
      <dgm:prSet custT="1"/>
      <dgm:spPr>
        <a:solidFill>
          <a:srgbClr val="7FA03B"/>
        </a:solidFill>
        <a:ln w="28575">
          <a:noFill/>
        </a:ln>
      </dgm:spPr>
      <dgm:t>
        <a:bodyPr/>
        <a:lstStyle/>
        <a:p>
          <a:endParaRPr lang="pt-PT" sz="1800">
            <a:solidFill>
              <a:srgbClr val="9DB478"/>
            </a:solidFill>
          </a:endParaRPr>
        </a:p>
      </dgm:t>
    </dgm:pt>
    <dgm:pt modelId="{3852314D-49B1-4B6A-89E7-E339AF32CC39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200" b="1" dirty="0">
              <a:solidFill>
                <a:srgbClr val="745231"/>
              </a:solidFill>
            </a:rPr>
            <a:t>6,2 MILHÕES EUROS</a:t>
          </a:r>
        </a:p>
        <a:p>
          <a:r>
            <a:rPr lang="pt-PT" sz="1200" b="1" dirty="0">
              <a:solidFill>
                <a:srgbClr val="745231"/>
              </a:solidFill>
            </a:rPr>
            <a:t>PRODER</a:t>
          </a:r>
        </a:p>
      </dgm:t>
    </dgm:pt>
    <dgm:pt modelId="{C249921D-E383-4EE8-8885-6D8731BC0E5F}" type="parTrans" cxnId="{AF666C0D-FD94-4A3D-8D2F-5570641DA4DD}">
      <dgm:prSet/>
      <dgm:spPr/>
      <dgm:t>
        <a:bodyPr/>
        <a:lstStyle/>
        <a:p>
          <a:endParaRPr lang="pt-PT" sz="1800"/>
        </a:p>
      </dgm:t>
    </dgm:pt>
    <dgm:pt modelId="{548E31F7-136C-470F-ADAB-9E504065B4B6}" type="sibTrans" cxnId="{AF666C0D-FD94-4A3D-8D2F-5570641DA4DD}">
      <dgm:prSet custT="1"/>
      <dgm:spPr>
        <a:solidFill>
          <a:srgbClr val="7FA03B"/>
        </a:solidFill>
        <a:ln w="28575">
          <a:noFill/>
        </a:ln>
      </dgm:spPr>
      <dgm:t>
        <a:bodyPr/>
        <a:lstStyle/>
        <a:p>
          <a:endParaRPr lang="pt-PT" sz="1800"/>
        </a:p>
      </dgm:t>
    </dgm:pt>
    <dgm:pt modelId="{6F2D9FF3-05D9-4148-8047-A81AA9E78A87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200" b="1" dirty="0">
              <a:solidFill>
                <a:srgbClr val="745231"/>
              </a:solidFill>
            </a:rPr>
            <a:t>10,6 MILHÕES EUROS</a:t>
          </a:r>
        </a:p>
        <a:p>
          <a:r>
            <a:rPr lang="pt-PT" sz="1200" b="1" dirty="0">
              <a:solidFill>
                <a:srgbClr val="745231"/>
              </a:solidFill>
            </a:rPr>
            <a:t>Investimento Total</a:t>
          </a:r>
        </a:p>
      </dgm:t>
    </dgm:pt>
    <dgm:pt modelId="{DFF9F8F8-EF56-40B8-85F0-A4CE38A74CDF}" type="parTrans" cxnId="{D670A46E-4273-4599-ABDA-2D19507F0481}">
      <dgm:prSet/>
      <dgm:spPr/>
      <dgm:t>
        <a:bodyPr/>
        <a:lstStyle/>
        <a:p>
          <a:endParaRPr lang="pt-PT" sz="1800"/>
        </a:p>
      </dgm:t>
    </dgm:pt>
    <dgm:pt modelId="{3603021E-BE41-4479-8208-128181748BBA}" type="sibTrans" cxnId="{D670A46E-4273-4599-ABDA-2D19507F0481}">
      <dgm:prSet/>
      <dgm:spPr/>
      <dgm:t>
        <a:bodyPr/>
        <a:lstStyle/>
        <a:p>
          <a:endParaRPr lang="pt-PT" sz="1800"/>
        </a:p>
      </dgm:t>
    </dgm:pt>
    <dgm:pt modelId="{DA080406-7EEE-406E-BF70-8C26D7FBB8F2}" type="pres">
      <dgm:prSet presAssocID="{7B53C65D-C17F-4454-89FC-A8CF9D1B5ED4}" presName="linearFlow" presStyleCnt="0">
        <dgm:presLayoutVars>
          <dgm:dir/>
          <dgm:resizeHandles val="exact"/>
        </dgm:presLayoutVars>
      </dgm:prSet>
      <dgm:spPr/>
    </dgm:pt>
    <dgm:pt modelId="{72326794-14CA-41E2-9B07-D444E9C978C2}" type="pres">
      <dgm:prSet presAssocID="{27FA0DBD-F9AF-4121-AF6E-3DE088543BFA}" presName="node" presStyleLbl="node1" presStyleIdx="0" presStyleCnt="3" custLinFactNeighborX="-929" custLinFactNeighborY="-41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281AEE0-AB51-4ECE-91B7-91318F2939A0}" type="pres">
      <dgm:prSet presAssocID="{536D6D9B-F485-4FD8-A51B-A137322FF521}" presName="spacerL" presStyleCnt="0"/>
      <dgm:spPr/>
    </dgm:pt>
    <dgm:pt modelId="{6805251E-C549-46EA-9289-BE336A4116AB}" type="pres">
      <dgm:prSet presAssocID="{536D6D9B-F485-4FD8-A51B-A137322FF521}" presName="sibTrans" presStyleLbl="sibTrans2D1" presStyleIdx="0" presStyleCnt="2" custAng="0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7A970A6E-81D1-45CA-A997-4E14AC66613F}" type="pres">
      <dgm:prSet presAssocID="{536D6D9B-F485-4FD8-A51B-A137322FF521}" presName="spacerR" presStyleCnt="0"/>
      <dgm:spPr/>
    </dgm:pt>
    <dgm:pt modelId="{FB0DC114-845A-4678-A157-AF43A3EDDCB3}" type="pres">
      <dgm:prSet presAssocID="{3852314D-49B1-4B6A-89E7-E339AF32CC3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858FE37-040B-4531-9610-87EAF919D3DE}" type="pres">
      <dgm:prSet presAssocID="{548E31F7-136C-470F-ADAB-9E504065B4B6}" presName="spacerL" presStyleCnt="0"/>
      <dgm:spPr/>
    </dgm:pt>
    <dgm:pt modelId="{F1CCC24D-8EFB-48F0-946A-3CF767FF736D}" type="pres">
      <dgm:prSet presAssocID="{548E31F7-136C-470F-ADAB-9E504065B4B6}" presName="sibTrans" presStyleLbl="sibTrans2D1" presStyleIdx="1" presStyleCnt="2" custAng="0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868AAE6A-EE80-47D7-9C98-1D957A5F6B2A}" type="pres">
      <dgm:prSet presAssocID="{548E31F7-136C-470F-ADAB-9E504065B4B6}" presName="spacerR" presStyleCnt="0"/>
      <dgm:spPr/>
    </dgm:pt>
    <dgm:pt modelId="{B96C5494-6DF3-44A0-957D-F1D95421AF5F}" type="pres">
      <dgm:prSet presAssocID="{6F2D9FF3-05D9-4148-8047-A81AA9E78A8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AF666C0D-FD94-4A3D-8D2F-5570641DA4DD}" srcId="{7B53C65D-C17F-4454-89FC-A8CF9D1B5ED4}" destId="{3852314D-49B1-4B6A-89E7-E339AF32CC39}" srcOrd="1" destOrd="0" parTransId="{C249921D-E383-4EE8-8885-6D8731BC0E5F}" sibTransId="{548E31F7-136C-470F-ADAB-9E504065B4B6}"/>
    <dgm:cxn modelId="{99815F52-3ECA-4701-AA67-C14F7E7C8120}" type="presOf" srcId="{548E31F7-136C-470F-ADAB-9E504065B4B6}" destId="{F1CCC24D-8EFB-48F0-946A-3CF767FF736D}" srcOrd="0" destOrd="0" presId="urn:microsoft.com/office/officeart/2005/8/layout/equation1"/>
    <dgm:cxn modelId="{D670A46E-4273-4599-ABDA-2D19507F0481}" srcId="{7B53C65D-C17F-4454-89FC-A8CF9D1B5ED4}" destId="{6F2D9FF3-05D9-4148-8047-A81AA9E78A87}" srcOrd="2" destOrd="0" parTransId="{DFF9F8F8-EF56-40B8-85F0-A4CE38A74CDF}" sibTransId="{3603021E-BE41-4479-8208-128181748BBA}"/>
    <dgm:cxn modelId="{23D0D951-221D-4058-A043-4A02DCD3A4D7}" type="presOf" srcId="{536D6D9B-F485-4FD8-A51B-A137322FF521}" destId="{6805251E-C549-46EA-9289-BE336A4116AB}" srcOrd="0" destOrd="0" presId="urn:microsoft.com/office/officeart/2005/8/layout/equation1"/>
    <dgm:cxn modelId="{13EB3283-9C42-4DB1-88BB-3F84166B2C44}" type="presOf" srcId="{7B53C65D-C17F-4454-89FC-A8CF9D1B5ED4}" destId="{DA080406-7EEE-406E-BF70-8C26D7FBB8F2}" srcOrd="0" destOrd="0" presId="urn:microsoft.com/office/officeart/2005/8/layout/equation1"/>
    <dgm:cxn modelId="{2C0A2CC0-408B-48E7-914C-D9D98F17AC6F}" type="presOf" srcId="{3852314D-49B1-4B6A-89E7-E339AF32CC39}" destId="{FB0DC114-845A-4678-A157-AF43A3EDDCB3}" srcOrd="0" destOrd="0" presId="urn:microsoft.com/office/officeart/2005/8/layout/equation1"/>
    <dgm:cxn modelId="{0F7049B7-F994-45C0-AFDB-5F6FEC7BD0AF}" srcId="{7B53C65D-C17F-4454-89FC-A8CF9D1B5ED4}" destId="{27FA0DBD-F9AF-4121-AF6E-3DE088543BFA}" srcOrd="0" destOrd="0" parTransId="{1AE288FC-07A5-42C0-8FFF-40B45F76B3A2}" sibTransId="{536D6D9B-F485-4FD8-A51B-A137322FF521}"/>
    <dgm:cxn modelId="{5E089B90-04C0-4108-AC85-AC6C3049EB92}" type="presOf" srcId="{6F2D9FF3-05D9-4148-8047-A81AA9E78A87}" destId="{B96C5494-6DF3-44A0-957D-F1D95421AF5F}" srcOrd="0" destOrd="0" presId="urn:microsoft.com/office/officeart/2005/8/layout/equation1"/>
    <dgm:cxn modelId="{4E74B19F-F7AA-4417-B345-91E49C53CFCD}" type="presOf" srcId="{27FA0DBD-F9AF-4121-AF6E-3DE088543BFA}" destId="{72326794-14CA-41E2-9B07-D444E9C978C2}" srcOrd="0" destOrd="0" presId="urn:microsoft.com/office/officeart/2005/8/layout/equation1"/>
    <dgm:cxn modelId="{8348D28C-5E3E-4DCB-9B98-739F3E50A385}" type="presParOf" srcId="{DA080406-7EEE-406E-BF70-8C26D7FBB8F2}" destId="{72326794-14CA-41E2-9B07-D444E9C978C2}" srcOrd="0" destOrd="0" presId="urn:microsoft.com/office/officeart/2005/8/layout/equation1"/>
    <dgm:cxn modelId="{AE395E13-2576-4EBA-891E-38814E66E30D}" type="presParOf" srcId="{DA080406-7EEE-406E-BF70-8C26D7FBB8F2}" destId="{3281AEE0-AB51-4ECE-91B7-91318F2939A0}" srcOrd="1" destOrd="0" presId="urn:microsoft.com/office/officeart/2005/8/layout/equation1"/>
    <dgm:cxn modelId="{C21A62B2-D455-488A-952B-80E28ED1CFAE}" type="presParOf" srcId="{DA080406-7EEE-406E-BF70-8C26D7FBB8F2}" destId="{6805251E-C549-46EA-9289-BE336A4116AB}" srcOrd="2" destOrd="0" presId="urn:microsoft.com/office/officeart/2005/8/layout/equation1"/>
    <dgm:cxn modelId="{908D8140-E22D-4396-8BDF-D2AD2CD16941}" type="presParOf" srcId="{DA080406-7EEE-406E-BF70-8C26D7FBB8F2}" destId="{7A970A6E-81D1-45CA-A997-4E14AC66613F}" srcOrd="3" destOrd="0" presId="urn:microsoft.com/office/officeart/2005/8/layout/equation1"/>
    <dgm:cxn modelId="{C390A651-9490-4ACB-BD5F-CA15B44E45D8}" type="presParOf" srcId="{DA080406-7EEE-406E-BF70-8C26D7FBB8F2}" destId="{FB0DC114-845A-4678-A157-AF43A3EDDCB3}" srcOrd="4" destOrd="0" presId="urn:microsoft.com/office/officeart/2005/8/layout/equation1"/>
    <dgm:cxn modelId="{2497C3C9-6F1D-411C-9B5E-10171EE98DB9}" type="presParOf" srcId="{DA080406-7EEE-406E-BF70-8C26D7FBB8F2}" destId="{B858FE37-040B-4531-9610-87EAF919D3DE}" srcOrd="5" destOrd="0" presId="urn:microsoft.com/office/officeart/2005/8/layout/equation1"/>
    <dgm:cxn modelId="{D48FAC0E-958F-4B0F-B557-38663ADC9BD4}" type="presParOf" srcId="{DA080406-7EEE-406E-BF70-8C26D7FBB8F2}" destId="{F1CCC24D-8EFB-48F0-946A-3CF767FF736D}" srcOrd="6" destOrd="0" presId="urn:microsoft.com/office/officeart/2005/8/layout/equation1"/>
    <dgm:cxn modelId="{F3E30D14-8769-4FC2-80F7-44C0384FDBC2}" type="presParOf" srcId="{DA080406-7EEE-406E-BF70-8C26D7FBB8F2}" destId="{868AAE6A-EE80-47D7-9C98-1D957A5F6B2A}" srcOrd="7" destOrd="0" presId="urn:microsoft.com/office/officeart/2005/8/layout/equation1"/>
    <dgm:cxn modelId="{1BED410D-53E1-4783-B073-2E4E1B7FB5CE}" type="presParOf" srcId="{DA080406-7EEE-406E-BF70-8C26D7FBB8F2}" destId="{B96C5494-6DF3-44A0-957D-F1D95421AF5F}" srcOrd="8" destOrd="0" presId="urn:microsoft.com/office/officeart/2005/8/layout/equation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53C65D-C17F-4454-89FC-A8CF9D1B5ED4}" type="doc">
      <dgm:prSet loTypeId="urn:microsoft.com/office/officeart/2005/8/layout/equation1" loCatId="process" qsTypeId="urn:microsoft.com/office/officeart/2005/8/quickstyle/3d1" qsCatId="3D" csTypeId="urn:microsoft.com/office/officeart/2005/8/colors/accent3_1" csCatId="accent3" phldr="1"/>
      <dgm:spPr/>
    </dgm:pt>
    <dgm:pt modelId="{27FA0DBD-F9AF-4121-AF6E-3DE088543BFA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67447C"/>
              </a:solidFill>
            </a:rPr>
            <a:t>Investimento</a:t>
          </a:r>
        </a:p>
        <a:p>
          <a:r>
            <a:rPr lang="pt-PT" sz="1100" b="1" dirty="0" smtClean="0">
              <a:solidFill>
                <a:srgbClr val="67447C"/>
              </a:solidFill>
            </a:rPr>
            <a:t>1,6 milhões de euros</a:t>
          </a:r>
          <a:endParaRPr lang="pt-PT" sz="1100" b="1" dirty="0">
            <a:solidFill>
              <a:srgbClr val="67447C"/>
            </a:solidFill>
          </a:endParaRPr>
        </a:p>
      </dgm:t>
    </dgm:pt>
    <dgm:pt modelId="{1AE288FC-07A5-42C0-8FFF-40B45F76B3A2}" type="parTrans" cxnId="{0F7049B7-F994-45C0-AFDB-5F6FEC7BD0AF}">
      <dgm:prSet/>
      <dgm:spPr/>
      <dgm:t>
        <a:bodyPr/>
        <a:lstStyle/>
        <a:p>
          <a:endParaRPr lang="pt-PT" sz="1800"/>
        </a:p>
      </dgm:t>
    </dgm:pt>
    <dgm:pt modelId="{536D6D9B-F485-4FD8-A51B-A137322FF521}" type="sibTrans" cxnId="{0F7049B7-F994-45C0-AFDB-5F6FEC7BD0AF}">
      <dgm:prSet custT="1"/>
      <dgm:spPr>
        <a:solidFill>
          <a:schemeClr val="accent4">
            <a:lumMod val="60000"/>
            <a:lumOff val="40000"/>
          </a:schemeClr>
        </a:solidFill>
        <a:ln w="28575">
          <a:noFill/>
        </a:ln>
      </dgm:spPr>
      <dgm:t>
        <a:bodyPr/>
        <a:lstStyle/>
        <a:p>
          <a:endParaRPr lang="pt-PT" sz="180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3852314D-49B1-4B6A-89E7-E339AF32CC39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67447C"/>
              </a:solidFill>
            </a:rPr>
            <a:t>Projetos Executados </a:t>
          </a:r>
        </a:p>
        <a:p>
          <a:r>
            <a:rPr lang="pt-PT" sz="1100" b="1" dirty="0" smtClean="0">
              <a:solidFill>
                <a:srgbClr val="67447C"/>
              </a:solidFill>
            </a:rPr>
            <a:t>10</a:t>
          </a:r>
          <a:endParaRPr lang="pt-PT" sz="1100" b="1" dirty="0">
            <a:solidFill>
              <a:srgbClr val="67447C"/>
            </a:solidFill>
          </a:endParaRPr>
        </a:p>
      </dgm:t>
    </dgm:pt>
    <dgm:pt modelId="{C249921D-E383-4EE8-8885-6D8731BC0E5F}" type="parTrans" cxnId="{AF666C0D-FD94-4A3D-8D2F-5570641DA4DD}">
      <dgm:prSet/>
      <dgm:spPr/>
      <dgm:t>
        <a:bodyPr/>
        <a:lstStyle/>
        <a:p>
          <a:endParaRPr lang="pt-PT" sz="1800"/>
        </a:p>
      </dgm:t>
    </dgm:pt>
    <dgm:pt modelId="{548E31F7-136C-470F-ADAB-9E504065B4B6}" type="sibTrans" cxnId="{AF666C0D-FD94-4A3D-8D2F-5570641DA4DD}">
      <dgm:prSet custT="1"/>
      <dgm:spPr>
        <a:solidFill>
          <a:schemeClr val="accent4">
            <a:lumMod val="60000"/>
            <a:lumOff val="40000"/>
          </a:schemeClr>
        </a:solidFill>
        <a:ln w="28575">
          <a:noFill/>
        </a:ln>
      </dgm:spPr>
      <dgm:t>
        <a:bodyPr/>
        <a:lstStyle/>
        <a:p>
          <a:endParaRPr lang="pt-PT" sz="180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6F2D9FF3-05D9-4148-8047-A81AA9E78A87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67447C"/>
              </a:solidFill>
            </a:rPr>
            <a:t>PT</a:t>
          </a:r>
        </a:p>
        <a:p>
          <a:r>
            <a:rPr lang="pt-PT" sz="1100" b="1" dirty="0" smtClean="0">
              <a:solidFill>
                <a:srgbClr val="67447C"/>
              </a:solidFill>
            </a:rPr>
            <a:t>15</a:t>
          </a:r>
          <a:endParaRPr lang="pt-PT" sz="1100" b="1" dirty="0">
            <a:solidFill>
              <a:srgbClr val="67447C"/>
            </a:solidFill>
          </a:endParaRPr>
        </a:p>
      </dgm:t>
    </dgm:pt>
    <dgm:pt modelId="{DFF9F8F8-EF56-40B8-85F0-A4CE38A74CDF}" type="parTrans" cxnId="{D670A46E-4273-4599-ABDA-2D19507F0481}">
      <dgm:prSet/>
      <dgm:spPr/>
      <dgm:t>
        <a:bodyPr/>
        <a:lstStyle/>
        <a:p>
          <a:endParaRPr lang="pt-PT" sz="1800"/>
        </a:p>
      </dgm:t>
    </dgm:pt>
    <dgm:pt modelId="{3603021E-BE41-4479-8208-128181748BBA}" type="sibTrans" cxnId="{D670A46E-4273-4599-ABDA-2D19507F0481}">
      <dgm:prSet/>
      <dgm:spPr/>
      <dgm:t>
        <a:bodyPr/>
        <a:lstStyle/>
        <a:p>
          <a:endParaRPr lang="pt-PT" sz="1800"/>
        </a:p>
      </dgm:t>
    </dgm:pt>
    <dgm:pt modelId="{1C3F9D43-5158-481F-A596-13C70FBA5303}">
      <dgm:prSet phldrT="[Texto]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b="1" dirty="0" smtClean="0">
              <a:solidFill>
                <a:srgbClr val="67447C"/>
              </a:solidFill>
            </a:rPr>
            <a:t>Apoio</a:t>
          </a:r>
        </a:p>
        <a:p>
          <a:r>
            <a:rPr lang="pt-PT" b="1" dirty="0" err="1" smtClean="0">
              <a:solidFill>
                <a:srgbClr val="67447C"/>
              </a:solidFill>
            </a:rPr>
            <a:t>Proder</a:t>
          </a:r>
          <a:endParaRPr lang="pt-PT" b="1" dirty="0" smtClean="0">
            <a:solidFill>
              <a:srgbClr val="67447C"/>
            </a:solidFill>
          </a:endParaRPr>
        </a:p>
        <a:p>
          <a:r>
            <a:rPr lang="pt-PT" b="1" dirty="0" smtClean="0">
              <a:solidFill>
                <a:srgbClr val="67447C"/>
              </a:solidFill>
            </a:rPr>
            <a:t>0,9 milhões de euros</a:t>
          </a:r>
          <a:endParaRPr lang="pt-PT" b="1" dirty="0">
            <a:solidFill>
              <a:srgbClr val="67447C"/>
            </a:solidFill>
          </a:endParaRPr>
        </a:p>
      </dgm:t>
    </dgm:pt>
    <dgm:pt modelId="{AECFD28C-A01C-4118-8798-13C9CAF7055A}" type="parTrans" cxnId="{B60CED87-6A05-4224-9A14-6CC095447350}">
      <dgm:prSet/>
      <dgm:spPr/>
      <dgm:t>
        <a:bodyPr/>
        <a:lstStyle/>
        <a:p>
          <a:endParaRPr lang="pt-PT"/>
        </a:p>
      </dgm:t>
    </dgm:pt>
    <dgm:pt modelId="{6A4893A3-AEE2-44D0-8C35-CE62D85E6755}" type="sibTrans" cxnId="{B60CED87-6A05-4224-9A14-6CC095447350}">
      <dgm:prSet/>
      <dgm:spPr/>
      <dgm:t>
        <a:bodyPr/>
        <a:lstStyle/>
        <a:p>
          <a:endParaRPr lang="pt-PT"/>
        </a:p>
      </dgm:t>
    </dgm:pt>
    <dgm:pt modelId="{DA080406-7EEE-406E-BF70-8C26D7FBB8F2}" type="pres">
      <dgm:prSet presAssocID="{7B53C65D-C17F-4454-89FC-A8CF9D1B5ED4}" presName="linearFlow" presStyleCnt="0">
        <dgm:presLayoutVars>
          <dgm:dir/>
          <dgm:resizeHandles val="exact"/>
        </dgm:presLayoutVars>
      </dgm:prSet>
      <dgm:spPr/>
    </dgm:pt>
    <dgm:pt modelId="{72326794-14CA-41E2-9B07-D444E9C978C2}" type="pres">
      <dgm:prSet presAssocID="{27FA0DBD-F9AF-4121-AF6E-3DE088543BFA}" presName="node" presStyleLbl="node1" presStyleIdx="0" presStyleCnt="4" custLinFactNeighborX="-929" custLinFactNeighborY="-41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281AEE0-AB51-4ECE-91B7-91318F2939A0}" type="pres">
      <dgm:prSet presAssocID="{536D6D9B-F485-4FD8-A51B-A137322FF521}" presName="spacerL" presStyleCnt="0"/>
      <dgm:spPr/>
    </dgm:pt>
    <dgm:pt modelId="{6805251E-C549-46EA-9289-BE336A4116AB}" type="pres">
      <dgm:prSet presAssocID="{536D6D9B-F485-4FD8-A51B-A137322FF521}" presName="sibTrans" presStyleLbl="sibTrans2D1" presStyleIdx="0" presStyleCnt="3" custAng="0" custLinFactNeighborX="-19097" custLinFactNeighborY="-5792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7A970A6E-81D1-45CA-A997-4E14AC66613F}" type="pres">
      <dgm:prSet presAssocID="{536D6D9B-F485-4FD8-A51B-A137322FF521}" presName="spacerR" presStyleCnt="0"/>
      <dgm:spPr/>
    </dgm:pt>
    <dgm:pt modelId="{6CDACCF2-3B57-449A-8A83-9B4AF955AEA9}" type="pres">
      <dgm:prSet presAssocID="{1C3F9D43-5158-481F-A596-13C70FBA5303}" presName="node" presStyleLbl="node1" presStyleIdx="1" presStyleCnt="4" custLinFactNeighborX="-26590" custLinFactNeighborY="25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051B797-06AF-47CD-81F8-A3BEADC362DE}" type="pres">
      <dgm:prSet presAssocID="{6A4893A3-AEE2-44D0-8C35-CE62D85E6755}" presName="spacerL" presStyleCnt="0"/>
      <dgm:spPr/>
    </dgm:pt>
    <dgm:pt modelId="{391DC5C6-1E17-4FE1-9B59-1478AD7D012D}" type="pres">
      <dgm:prSet presAssocID="{6A4893A3-AEE2-44D0-8C35-CE62D85E6755}" presName="sibTrans" presStyleLbl="sibTrans2D1" presStyleIdx="1" presStyleCnt="3" custAng="0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E064420B-986D-471F-84D8-D08A6081EF22}" type="pres">
      <dgm:prSet presAssocID="{6A4893A3-AEE2-44D0-8C35-CE62D85E6755}" presName="spacerR" presStyleCnt="0"/>
      <dgm:spPr/>
    </dgm:pt>
    <dgm:pt modelId="{FB0DC114-845A-4678-A157-AF43A3EDDCB3}" type="pres">
      <dgm:prSet presAssocID="{3852314D-49B1-4B6A-89E7-E339AF32CC3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858FE37-040B-4531-9610-87EAF919D3DE}" type="pres">
      <dgm:prSet presAssocID="{548E31F7-136C-470F-ADAB-9E504065B4B6}" presName="spacerL" presStyleCnt="0"/>
      <dgm:spPr/>
    </dgm:pt>
    <dgm:pt modelId="{F1CCC24D-8EFB-48F0-946A-3CF767FF736D}" type="pres">
      <dgm:prSet presAssocID="{548E31F7-136C-470F-ADAB-9E504065B4B6}" presName="sibTrans" presStyleLbl="sibTrans2D1" presStyleIdx="2" presStyleCnt="3" custAng="0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868AAE6A-EE80-47D7-9C98-1D957A5F6B2A}" type="pres">
      <dgm:prSet presAssocID="{548E31F7-136C-470F-ADAB-9E504065B4B6}" presName="spacerR" presStyleCnt="0"/>
      <dgm:spPr/>
    </dgm:pt>
    <dgm:pt modelId="{B96C5494-6DF3-44A0-957D-F1D95421AF5F}" type="pres">
      <dgm:prSet presAssocID="{6F2D9FF3-05D9-4148-8047-A81AA9E78A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0F7049B7-F994-45C0-AFDB-5F6FEC7BD0AF}" srcId="{7B53C65D-C17F-4454-89FC-A8CF9D1B5ED4}" destId="{27FA0DBD-F9AF-4121-AF6E-3DE088543BFA}" srcOrd="0" destOrd="0" parTransId="{1AE288FC-07A5-42C0-8FFF-40B45F76B3A2}" sibTransId="{536D6D9B-F485-4FD8-A51B-A137322FF521}"/>
    <dgm:cxn modelId="{275A3B0A-4B81-4401-ACAF-CD7B2F0149B5}" type="presOf" srcId="{3852314D-49B1-4B6A-89E7-E339AF32CC39}" destId="{FB0DC114-845A-4678-A157-AF43A3EDDCB3}" srcOrd="0" destOrd="0" presId="urn:microsoft.com/office/officeart/2005/8/layout/equation1"/>
    <dgm:cxn modelId="{D670A46E-4273-4599-ABDA-2D19507F0481}" srcId="{7B53C65D-C17F-4454-89FC-A8CF9D1B5ED4}" destId="{6F2D9FF3-05D9-4148-8047-A81AA9E78A87}" srcOrd="3" destOrd="0" parTransId="{DFF9F8F8-EF56-40B8-85F0-A4CE38A74CDF}" sibTransId="{3603021E-BE41-4479-8208-128181748BBA}"/>
    <dgm:cxn modelId="{B60CED87-6A05-4224-9A14-6CC095447350}" srcId="{7B53C65D-C17F-4454-89FC-A8CF9D1B5ED4}" destId="{1C3F9D43-5158-481F-A596-13C70FBA5303}" srcOrd="1" destOrd="0" parTransId="{AECFD28C-A01C-4118-8798-13C9CAF7055A}" sibTransId="{6A4893A3-AEE2-44D0-8C35-CE62D85E6755}"/>
    <dgm:cxn modelId="{C6F57EC7-5FA0-4B80-A8AB-7CFC6B51141B}" type="presOf" srcId="{7B53C65D-C17F-4454-89FC-A8CF9D1B5ED4}" destId="{DA080406-7EEE-406E-BF70-8C26D7FBB8F2}" srcOrd="0" destOrd="0" presId="urn:microsoft.com/office/officeart/2005/8/layout/equation1"/>
    <dgm:cxn modelId="{D012A9D4-1059-43B7-8F4F-9FFB891EA62C}" type="presOf" srcId="{6A4893A3-AEE2-44D0-8C35-CE62D85E6755}" destId="{391DC5C6-1E17-4FE1-9B59-1478AD7D012D}" srcOrd="0" destOrd="0" presId="urn:microsoft.com/office/officeart/2005/8/layout/equation1"/>
    <dgm:cxn modelId="{69C3E368-2507-4D89-8FF1-7326D36E7701}" type="presOf" srcId="{536D6D9B-F485-4FD8-A51B-A137322FF521}" destId="{6805251E-C549-46EA-9289-BE336A4116AB}" srcOrd="0" destOrd="0" presId="urn:microsoft.com/office/officeart/2005/8/layout/equation1"/>
    <dgm:cxn modelId="{E95CE167-E18A-461D-BCCB-FA06C0A6D722}" type="presOf" srcId="{6F2D9FF3-05D9-4148-8047-A81AA9E78A87}" destId="{B96C5494-6DF3-44A0-957D-F1D95421AF5F}" srcOrd="0" destOrd="0" presId="urn:microsoft.com/office/officeart/2005/8/layout/equation1"/>
    <dgm:cxn modelId="{AF666C0D-FD94-4A3D-8D2F-5570641DA4DD}" srcId="{7B53C65D-C17F-4454-89FC-A8CF9D1B5ED4}" destId="{3852314D-49B1-4B6A-89E7-E339AF32CC39}" srcOrd="2" destOrd="0" parTransId="{C249921D-E383-4EE8-8885-6D8731BC0E5F}" sibTransId="{548E31F7-136C-470F-ADAB-9E504065B4B6}"/>
    <dgm:cxn modelId="{6DC61A78-0127-480F-B218-26EF741F5099}" type="presOf" srcId="{1C3F9D43-5158-481F-A596-13C70FBA5303}" destId="{6CDACCF2-3B57-449A-8A83-9B4AF955AEA9}" srcOrd="0" destOrd="0" presId="urn:microsoft.com/office/officeart/2005/8/layout/equation1"/>
    <dgm:cxn modelId="{9164EDE0-09C2-4A24-A8E4-12FCCD32949D}" type="presOf" srcId="{27FA0DBD-F9AF-4121-AF6E-3DE088543BFA}" destId="{72326794-14CA-41E2-9B07-D444E9C978C2}" srcOrd="0" destOrd="0" presId="urn:microsoft.com/office/officeart/2005/8/layout/equation1"/>
    <dgm:cxn modelId="{DC42FFF0-31E4-47B9-BD6E-3260B6C57022}" type="presOf" srcId="{548E31F7-136C-470F-ADAB-9E504065B4B6}" destId="{F1CCC24D-8EFB-48F0-946A-3CF767FF736D}" srcOrd="0" destOrd="0" presId="urn:microsoft.com/office/officeart/2005/8/layout/equation1"/>
    <dgm:cxn modelId="{DF183CBE-E85A-4F9A-9C0C-6C9DF4253F3D}" type="presParOf" srcId="{DA080406-7EEE-406E-BF70-8C26D7FBB8F2}" destId="{72326794-14CA-41E2-9B07-D444E9C978C2}" srcOrd="0" destOrd="0" presId="urn:microsoft.com/office/officeart/2005/8/layout/equation1"/>
    <dgm:cxn modelId="{54FE977B-4053-4B48-89E2-E700E9944809}" type="presParOf" srcId="{DA080406-7EEE-406E-BF70-8C26D7FBB8F2}" destId="{3281AEE0-AB51-4ECE-91B7-91318F2939A0}" srcOrd="1" destOrd="0" presId="urn:microsoft.com/office/officeart/2005/8/layout/equation1"/>
    <dgm:cxn modelId="{4656E566-CCAF-4DFE-AA91-140A3DB23962}" type="presParOf" srcId="{DA080406-7EEE-406E-BF70-8C26D7FBB8F2}" destId="{6805251E-C549-46EA-9289-BE336A4116AB}" srcOrd="2" destOrd="0" presId="urn:microsoft.com/office/officeart/2005/8/layout/equation1"/>
    <dgm:cxn modelId="{8D41EB0B-374E-4442-BBEA-311D5686C199}" type="presParOf" srcId="{DA080406-7EEE-406E-BF70-8C26D7FBB8F2}" destId="{7A970A6E-81D1-45CA-A997-4E14AC66613F}" srcOrd="3" destOrd="0" presId="urn:microsoft.com/office/officeart/2005/8/layout/equation1"/>
    <dgm:cxn modelId="{CE634C07-E829-4663-B9DF-7ABA59ECBC09}" type="presParOf" srcId="{DA080406-7EEE-406E-BF70-8C26D7FBB8F2}" destId="{6CDACCF2-3B57-449A-8A83-9B4AF955AEA9}" srcOrd="4" destOrd="0" presId="urn:microsoft.com/office/officeart/2005/8/layout/equation1"/>
    <dgm:cxn modelId="{F800BC90-8115-4E63-8343-A99DD56BA16C}" type="presParOf" srcId="{DA080406-7EEE-406E-BF70-8C26D7FBB8F2}" destId="{C051B797-06AF-47CD-81F8-A3BEADC362DE}" srcOrd="5" destOrd="0" presId="urn:microsoft.com/office/officeart/2005/8/layout/equation1"/>
    <dgm:cxn modelId="{6A43E08A-1100-4B81-8C62-59A5D357A323}" type="presParOf" srcId="{DA080406-7EEE-406E-BF70-8C26D7FBB8F2}" destId="{391DC5C6-1E17-4FE1-9B59-1478AD7D012D}" srcOrd="6" destOrd="0" presId="urn:microsoft.com/office/officeart/2005/8/layout/equation1"/>
    <dgm:cxn modelId="{0EF148CD-3D0C-429A-9291-ACE0C0E3F967}" type="presParOf" srcId="{DA080406-7EEE-406E-BF70-8C26D7FBB8F2}" destId="{E064420B-986D-471F-84D8-D08A6081EF22}" srcOrd="7" destOrd="0" presId="urn:microsoft.com/office/officeart/2005/8/layout/equation1"/>
    <dgm:cxn modelId="{7F333929-B3B4-4191-A10E-47500E5C0A49}" type="presParOf" srcId="{DA080406-7EEE-406E-BF70-8C26D7FBB8F2}" destId="{FB0DC114-845A-4678-A157-AF43A3EDDCB3}" srcOrd="8" destOrd="0" presId="urn:microsoft.com/office/officeart/2005/8/layout/equation1"/>
    <dgm:cxn modelId="{50520748-7B07-4A04-8811-72B1C5BDE052}" type="presParOf" srcId="{DA080406-7EEE-406E-BF70-8C26D7FBB8F2}" destId="{B858FE37-040B-4531-9610-87EAF919D3DE}" srcOrd="9" destOrd="0" presId="urn:microsoft.com/office/officeart/2005/8/layout/equation1"/>
    <dgm:cxn modelId="{4BBDE332-3F68-41BB-9A73-BD12E479DABD}" type="presParOf" srcId="{DA080406-7EEE-406E-BF70-8C26D7FBB8F2}" destId="{F1CCC24D-8EFB-48F0-946A-3CF767FF736D}" srcOrd="10" destOrd="0" presId="urn:microsoft.com/office/officeart/2005/8/layout/equation1"/>
    <dgm:cxn modelId="{57545145-814A-4944-9EF6-0CC154B08872}" type="presParOf" srcId="{DA080406-7EEE-406E-BF70-8C26D7FBB8F2}" destId="{868AAE6A-EE80-47D7-9C98-1D957A5F6B2A}" srcOrd="11" destOrd="0" presId="urn:microsoft.com/office/officeart/2005/8/layout/equation1"/>
    <dgm:cxn modelId="{57DBB099-8631-49D1-AAF0-B28BDE27FCBF}" type="presParOf" srcId="{DA080406-7EEE-406E-BF70-8C26D7FBB8F2}" destId="{B96C5494-6DF3-44A0-957D-F1D95421AF5F}" srcOrd="12" destOrd="0" presId="urn:microsoft.com/office/officeart/2005/8/layout/equation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53C65D-C17F-4454-89FC-A8CF9D1B5ED4}" type="doc">
      <dgm:prSet loTypeId="urn:microsoft.com/office/officeart/2005/8/layout/equation1" loCatId="process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pt-PT"/>
        </a:p>
      </dgm:t>
    </dgm:pt>
    <dgm:pt modelId="{27FA0DBD-F9AF-4121-AF6E-3DE088543BFA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006FA6"/>
              </a:solidFill>
            </a:rPr>
            <a:t>Investimento</a:t>
          </a:r>
        </a:p>
        <a:p>
          <a:r>
            <a:rPr lang="pt-PT" sz="1100" b="1" dirty="0" smtClean="0">
              <a:solidFill>
                <a:srgbClr val="006FA6"/>
              </a:solidFill>
            </a:rPr>
            <a:t>0,75 milhões de euros</a:t>
          </a:r>
          <a:endParaRPr lang="pt-PT" sz="1100" b="1" dirty="0">
            <a:solidFill>
              <a:srgbClr val="006FA6"/>
            </a:solidFill>
          </a:endParaRPr>
        </a:p>
      </dgm:t>
    </dgm:pt>
    <dgm:pt modelId="{1AE288FC-07A5-42C0-8FFF-40B45F76B3A2}" type="parTrans" cxnId="{0F7049B7-F994-45C0-AFDB-5F6FEC7BD0AF}">
      <dgm:prSet/>
      <dgm:spPr/>
      <dgm:t>
        <a:bodyPr/>
        <a:lstStyle/>
        <a:p>
          <a:endParaRPr lang="pt-PT" sz="1800"/>
        </a:p>
      </dgm:t>
    </dgm:pt>
    <dgm:pt modelId="{536D6D9B-F485-4FD8-A51B-A137322FF521}" type="sibTrans" cxnId="{0F7049B7-F994-45C0-AFDB-5F6FEC7BD0AF}">
      <dgm:prSet custT="1"/>
      <dgm:spPr>
        <a:solidFill>
          <a:srgbClr val="90C9C8"/>
        </a:solidFill>
        <a:ln w="28575">
          <a:noFill/>
        </a:ln>
      </dgm:spPr>
      <dgm:t>
        <a:bodyPr/>
        <a:lstStyle/>
        <a:p>
          <a:endParaRPr lang="pt-PT" sz="180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3852314D-49B1-4B6A-89E7-E339AF32CC39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006FA6"/>
              </a:solidFill>
            </a:rPr>
            <a:t>Projetos Executados </a:t>
          </a:r>
        </a:p>
        <a:p>
          <a:r>
            <a:rPr lang="pt-PT" sz="1100" b="1" dirty="0" smtClean="0">
              <a:solidFill>
                <a:srgbClr val="006FA6"/>
              </a:solidFill>
            </a:rPr>
            <a:t>6</a:t>
          </a:r>
          <a:endParaRPr lang="pt-PT" sz="1100" b="1" dirty="0">
            <a:solidFill>
              <a:srgbClr val="006FA6"/>
            </a:solidFill>
          </a:endParaRPr>
        </a:p>
      </dgm:t>
    </dgm:pt>
    <dgm:pt modelId="{C249921D-E383-4EE8-8885-6D8731BC0E5F}" type="parTrans" cxnId="{AF666C0D-FD94-4A3D-8D2F-5570641DA4DD}">
      <dgm:prSet/>
      <dgm:spPr/>
      <dgm:t>
        <a:bodyPr/>
        <a:lstStyle/>
        <a:p>
          <a:endParaRPr lang="pt-PT" sz="1800"/>
        </a:p>
      </dgm:t>
    </dgm:pt>
    <dgm:pt modelId="{548E31F7-136C-470F-ADAB-9E504065B4B6}" type="sibTrans" cxnId="{AF666C0D-FD94-4A3D-8D2F-5570641DA4DD}">
      <dgm:prSet custT="1"/>
      <dgm:spPr>
        <a:solidFill>
          <a:srgbClr val="90C9C8"/>
        </a:solidFill>
        <a:ln w="28575">
          <a:noFill/>
        </a:ln>
      </dgm:spPr>
      <dgm:t>
        <a:bodyPr/>
        <a:lstStyle/>
        <a:p>
          <a:endParaRPr lang="pt-PT" sz="180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6F2D9FF3-05D9-4148-8047-A81AA9E78A87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006FA6"/>
              </a:solidFill>
            </a:rPr>
            <a:t>PT</a:t>
          </a:r>
        </a:p>
        <a:p>
          <a:r>
            <a:rPr lang="pt-PT" sz="1100" b="1" dirty="0" smtClean="0">
              <a:solidFill>
                <a:srgbClr val="006FA6"/>
              </a:solidFill>
            </a:rPr>
            <a:t>6</a:t>
          </a:r>
          <a:endParaRPr lang="pt-PT" sz="1100" b="1" dirty="0">
            <a:solidFill>
              <a:srgbClr val="006FA6"/>
            </a:solidFill>
          </a:endParaRPr>
        </a:p>
      </dgm:t>
    </dgm:pt>
    <dgm:pt modelId="{DFF9F8F8-EF56-40B8-85F0-A4CE38A74CDF}" type="parTrans" cxnId="{D670A46E-4273-4599-ABDA-2D19507F0481}">
      <dgm:prSet/>
      <dgm:spPr/>
      <dgm:t>
        <a:bodyPr/>
        <a:lstStyle/>
        <a:p>
          <a:endParaRPr lang="pt-PT" sz="1800"/>
        </a:p>
      </dgm:t>
    </dgm:pt>
    <dgm:pt modelId="{3603021E-BE41-4479-8208-128181748BBA}" type="sibTrans" cxnId="{D670A46E-4273-4599-ABDA-2D19507F0481}">
      <dgm:prSet/>
      <dgm:spPr/>
      <dgm:t>
        <a:bodyPr/>
        <a:lstStyle/>
        <a:p>
          <a:endParaRPr lang="pt-PT" sz="1800"/>
        </a:p>
      </dgm:t>
    </dgm:pt>
    <dgm:pt modelId="{09C7F8F5-0D46-4558-A05D-CF45166B32FE}">
      <dgm:prSet phldrT="[Texto]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b="1" dirty="0" smtClean="0">
              <a:solidFill>
                <a:srgbClr val="0070C0"/>
              </a:solidFill>
            </a:rPr>
            <a:t>Apoio</a:t>
          </a:r>
        </a:p>
        <a:p>
          <a:r>
            <a:rPr lang="pt-PT" b="1" dirty="0" err="1" smtClean="0">
              <a:solidFill>
                <a:srgbClr val="0070C0"/>
              </a:solidFill>
            </a:rPr>
            <a:t>Proder</a:t>
          </a:r>
          <a:endParaRPr lang="pt-PT" b="1" dirty="0" smtClean="0">
            <a:solidFill>
              <a:srgbClr val="0070C0"/>
            </a:solidFill>
          </a:endParaRPr>
        </a:p>
        <a:p>
          <a:r>
            <a:rPr lang="pt-PT" b="1" dirty="0" smtClean="0">
              <a:solidFill>
                <a:srgbClr val="0070C0"/>
              </a:solidFill>
            </a:rPr>
            <a:t>0,5 milhões de euros</a:t>
          </a:r>
          <a:endParaRPr lang="pt-PT" b="1" dirty="0">
            <a:solidFill>
              <a:srgbClr val="0070C0"/>
            </a:solidFill>
          </a:endParaRPr>
        </a:p>
      </dgm:t>
    </dgm:pt>
    <dgm:pt modelId="{31156636-88A8-41A7-9DFF-290B1E0F2A61}" type="parTrans" cxnId="{3838D2E4-BDA8-472E-8847-CC2FE8242323}">
      <dgm:prSet/>
      <dgm:spPr/>
      <dgm:t>
        <a:bodyPr/>
        <a:lstStyle/>
        <a:p>
          <a:endParaRPr lang="pt-PT"/>
        </a:p>
      </dgm:t>
    </dgm:pt>
    <dgm:pt modelId="{E470A4DB-895A-45C9-913D-6AFDB93B5A36}" type="sibTrans" cxnId="{3838D2E4-BDA8-472E-8847-CC2FE8242323}">
      <dgm:prSet/>
      <dgm:spPr>
        <a:solidFill>
          <a:srgbClr val="90C9C8"/>
        </a:solidFill>
      </dgm:spPr>
      <dgm:t>
        <a:bodyPr/>
        <a:lstStyle/>
        <a:p>
          <a:endParaRPr lang="pt-PT"/>
        </a:p>
      </dgm:t>
    </dgm:pt>
    <dgm:pt modelId="{DA080406-7EEE-406E-BF70-8C26D7FBB8F2}" type="pres">
      <dgm:prSet presAssocID="{7B53C65D-C17F-4454-89FC-A8CF9D1B5E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2326794-14CA-41E2-9B07-D444E9C978C2}" type="pres">
      <dgm:prSet presAssocID="{27FA0DBD-F9AF-4121-AF6E-3DE088543BFA}" presName="node" presStyleLbl="node1" presStyleIdx="0" presStyleCnt="4" custLinFactNeighborX="-929" custLinFactNeighborY="-41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281AEE0-AB51-4ECE-91B7-91318F2939A0}" type="pres">
      <dgm:prSet presAssocID="{536D6D9B-F485-4FD8-A51B-A137322FF521}" presName="spacerL" presStyleCnt="0"/>
      <dgm:spPr/>
    </dgm:pt>
    <dgm:pt modelId="{6805251E-C549-46EA-9289-BE336A4116AB}" type="pres">
      <dgm:prSet presAssocID="{536D6D9B-F485-4FD8-A51B-A137322FF521}" presName="sibTrans" presStyleLbl="sibTrans2D1" presStyleIdx="0" presStyleCnt="3" custAng="0" custLinFactNeighborX="-19097" custLinFactNeighborY="-5792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7A970A6E-81D1-45CA-A997-4E14AC66613F}" type="pres">
      <dgm:prSet presAssocID="{536D6D9B-F485-4FD8-A51B-A137322FF521}" presName="spacerR" presStyleCnt="0"/>
      <dgm:spPr/>
    </dgm:pt>
    <dgm:pt modelId="{8DFD086D-C7D4-430C-9CA7-C5A028BCC88F}" type="pres">
      <dgm:prSet presAssocID="{09C7F8F5-0D46-4558-A05D-CF45166B32FE}" presName="node" presStyleLbl="node1" presStyleIdx="1" presStyleCnt="4" custLinFactNeighborX="-26590" custLinFactNeighborY="25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F37B9A8-020A-4C92-9B40-D65BB5582F7A}" type="pres">
      <dgm:prSet presAssocID="{E470A4DB-895A-45C9-913D-6AFDB93B5A36}" presName="spacerL" presStyleCnt="0"/>
      <dgm:spPr/>
    </dgm:pt>
    <dgm:pt modelId="{B70EA2B0-6EF8-40AD-9EFC-D018342D4D2D}" type="pres">
      <dgm:prSet presAssocID="{E470A4DB-895A-45C9-913D-6AFDB93B5A36}" presName="sibTrans" presStyleLbl="sibTrans2D1" presStyleIdx="1" presStyleCnt="3" custAng="0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F5806BA3-45EB-4290-9D82-A2DF9E02B09E}" type="pres">
      <dgm:prSet presAssocID="{E470A4DB-895A-45C9-913D-6AFDB93B5A36}" presName="spacerR" presStyleCnt="0"/>
      <dgm:spPr/>
    </dgm:pt>
    <dgm:pt modelId="{FB0DC114-845A-4678-A157-AF43A3EDDCB3}" type="pres">
      <dgm:prSet presAssocID="{3852314D-49B1-4B6A-89E7-E339AF32CC3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858FE37-040B-4531-9610-87EAF919D3DE}" type="pres">
      <dgm:prSet presAssocID="{548E31F7-136C-470F-ADAB-9E504065B4B6}" presName="spacerL" presStyleCnt="0"/>
      <dgm:spPr/>
    </dgm:pt>
    <dgm:pt modelId="{F1CCC24D-8EFB-48F0-946A-3CF767FF736D}" type="pres">
      <dgm:prSet presAssocID="{548E31F7-136C-470F-ADAB-9E504065B4B6}" presName="sibTrans" presStyleLbl="sibTrans2D1" presStyleIdx="2" presStyleCnt="3" custAng="0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868AAE6A-EE80-47D7-9C98-1D957A5F6B2A}" type="pres">
      <dgm:prSet presAssocID="{548E31F7-136C-470F-ADAB-9E504065B4B6}" presName="spacerR" presStyleCnt="0"/>
      <dgm:spPr/>
    </dgm:pt>
    <dgm:pt modelId="{B96C5494-6DF3-44A0-957D-F1D95421AF5F}" type="pres">
      <dgm:prSet presAssocID="{6F2D9FF3-05D9-4148-8047-A81AA9E78A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D43AB1F0-4D52-4BA5-9146-169A526D58F3}" type="presOf" srcId="{6F2D9FF3-05D9-4148-8047-A81AA9E78A87}" destId="{B96C5494-6DF3-44A0-957D-F1D95421AF5F}" srcOrd="0" destOrd="0" presId="urn:microsoft.com/office/officeart/2005/8/layout/equation1"/>
    <dgm:cxn modelId="{3838D2E4-BDA8-472E-8847-CC2FE8242323}" srcId="{7B53C65D-C17F-4454-89FC-A8CF9D1B5ED4}" destId="{09C7F8F5-0D46-4558-A05D-CF45166B32FE}" srcOrd="1" destOrd="0" parTransId="{31156636-88A8-41A7-9DFF-290B1E0F2A61}" sibTransId="{E470A4DB-895A-45C9-913D-6AFDB93B5A36}"/>
    <dgm:cxn modelId="{0F7049B7-F994-45C0-AFDB-5F6FEC7BD0AF}" srcId="{7B53C65D-C17F-4454-89FC-A8CF9D1B5ED4}" destId="{27FA0DBD-F9AF-4121-AF6E-3DE088543BFA}" srcOrd="0" destOrd="0" parTransId="{1AE288FC-07A5-42C0-8FFF-40B45F76B3A2}" sibTransId="{536D6D9B-F485-4FD8-A51B-A137322FF521}"/>
    <dgm:cxn modelId="{3A7DA8C6-A7FD-4215-AEED-D98467F6BE99}" type="presOf" srcId="{09C7F8F5-0D46-4558-A05D-CF45166B32FE}" destId="{8DFD086D-C7D4-430C-9CA7-C5A028BCC88F}" srcOrd="0" destOrd="0" presId="urn:microsoft.com/office/officeart/2005/8/layout/equation1"/>
    <dgm:cxn modelId="{C4B40D95-19C9-4E55-8FD6-49BC773549EF}" type="presOf" srcId="{536D6D9B-F485-4FD8-A51B-A137322FF521}" destId="{6805251E-C549-46EA-9289-BE336A4116AB}" srcOrd="0" destOrd="0" presId="urn:microsoft.com/office/officeart/2005/8/layout/equation1"/>
    <dgm:cxn modelId="{A5121A46-A187-42D3-8E3F-667725C98521}" type="presOf" srcId="{3852314D-49B1-4B6A-89E7-E339AF32CC39}" destId="{FB0DC114-845A-4678-A157-AF43A3EDDCB3}" srcOrd="0" destOrd="0" presId="urn:microsoft.com/office/officeart/2005/8/layout/equation1"/>
    <dgm:cxn modelId="{956750E0-30C5-4C8F-B105-5700B77D2BEF}" type="presOf" srcId="{E470A4DB-895A-45C9-913D-6AFDB93B5A36}" destId="{B70EA2B0-6EF8-40AD-9EFC-D018342D4D2D}" srcOrd="0" destOrd="0" presId="urn:microsoft.com/office/officeart/2005/8/layout/equation1"/>
    <dgm:cxn modelId="{D670A46E-4273-4599-ABDA-2D19507F0481}" srcId="{7B53C65D-C17F-4454-89FC-A8CF9D1B5ED4}" destId="{6F2D9FF3-05D9-4148-8047-A81AA9E78A87}" srcOrd="3" destOrd="0" parTransId="{DFF9F8F8-EF56-40B8-85F0-A4CE38A74CDF}" sibTransId="{3603021E-BE41-4479-8208-128181748BBA}"/>
    <dgm:cxn modelId="{01DDC3E9-2F73-46A4-B85F-E1964D6FB3BD}" type="presOf" srcId="{27FA0DBD-F9AF-4121-AF6E-3DE088543BFA}" destId="{72326794-14CA-41E2-9B07-D444E9C978C2}" srcOrd="0" destOrd="0" presId="urn:microsoft.com/office/officeart/2005/8/layout/equation1"/>
    <dgm:cxn modelId="{AF666C0D-FD94-4A3D-8D2F-5570641DA4DD}" srcId="{7B53C65D-C17F-4454-89FC-A8CF9D1B5ED4}" destId="{3852314D-49B1-4B6A-89E7-E339AF32CC39}" srcOrd="2" destOrd="0" parTransId="{C249921D-E383-4EE8-8885-6D8731BC0E5F}" sibTransId="{548E31F7-136C-470F-ADAB-9E504065B4B6}"/>
    <dgm:cxn modelId="{D6A99CD3-A153-435E-ABAE-C5CD52F59C29}" type="presOf" srcId="{548E31F7-136C-470F-ADAB-9E504065B4B6}" destId="{F1CCC24D-8EFB-48F0-946A-3CF767FF736D}" srcOrd="0" destOrd="0" presId="urn:microsoft.com/office/officeart/2005/8/layout/equation1"/>
    <dgm:cxn modelId="{B26979C7-3D40-4879-99A5-13646F2E37B5}" type="presOf" srcId="{7B53C65D-C17F-4454-89FC-A8CF9D1B5ED4}" destId="{DA080406-7EEE-406E-BF70-8C26D7FBB8F2}" srcOrd="0" destOrd="0" presId="urn:microsoft.com/office/officeart/2005/8/layout/equation1"/>
    <dgm:cxn modelId="{EA22443B-6A62-42C9-8B9F-FC81DBEBE90B}" type="presParOf" srcId="{DA080406-7EEE-406E-BF70-8C26D7FBB8F2}" destId="{72326794-14CA-41E2-9B07-D444E9C978C2}" srcOrd="0" destOrd="0" presId="urn:microsoft.com/office/officeart/2005/8/layout/equation1"/>
    <dgm:cxn modelId="{D094473C-E848-4E73-B286-DF2F3C0CFD03}" type="presParOf" srcId="{DA080406-7EEE-406E-BF70-8C26D7FBB8F2}" destId="{3281AEE0-AB51-4ECE-91B7-91318F2939A0}" srcOrd="1" destOrd="0" presId="urn:microsoft.com/office/officeart/2005/8/layout/equation1"/>
    <dgm:cxn modelId="{12A080E5-EB42-4543-B74F-6A450E0EECEA}" type="presParOf" srcId="{DA080406-7EEE-406E-BF70-8C26D7FBB8F2}" destId="{6805251E-C549-46EA-9289-BE336A4116AB}" srcOrd="2" destOrd="0" presId="urn:microsoft.com/office/officeart/2005/8/layout/equation1"/>
    <dgm:cxn modelId="{60083FFB-197D-437F-A123-6C65F459F11A}" type="presParOf" srcId="{DA080406-7EEE-406E-BF70-8C26D7FBB8F2}" destId="{7A970A6E-81D1-45CA-A997-4E14AC66613F}" srcOrd="3" destOrd="0" presId="urn:microsoft.com/office/officeart/2005/8/layout/equation1"/>
    <dgm:cxn modelId="{70AADD60-76EE-476F-95E0-21C3138B8AD8}" type="presParOf" srcId="{DA080406-7EEE-406E-BF70-8C26D7FBB8F2}" destId="{8DFD086D-C7D4-430C-9CA7-C5A028BCC88F}" srcOrd="4" destOrd="0" presId="urn:microsoft.com/office/officeart/2005/8/layout/equation1"/>
    <dgm:cxn modelId="{816C5D6A-DD83-44DA-B990-9D0BB28C6A46}" type="presParOf" srcId="{DA080406-7EEE-406E-BF70-8C26D7FBB8F2}" destId="{AF37B9A8-020A-4C92-9B40-D65BB5582F7A}" srcOrd="5" destOrd="0" presId="urn:microsoft.com/office/officeart/2005/8/layout/equation1"/>
    <dgm:cxn modelId="{1E9F0DDD-A67A-4E54-877E-60C7E7BBF12B}" type="presParOf" srcId="{DA080406-7EEE-406E-BF70-8C26D7FBB8F2}" destId="{B70EA2B0-6EF8-40AD-9EFC-D018342D4D2D}" srcOrd="6" destOrd="0" presId="urn:microsoft.com/office/officeart/2005/8/layout/equation1"/>
    <dgm:cxn modelId="{501B9C3C-C72E-4BAA-BA5C-F97D9ACB3A65}" type="presParOf" srcId="{DA080406-7EEE-406E-BF70-8C26D7FBB8F2}" destId="{F5806BA3-45EB-4290-9D82-A2DF9E02B09E}" srcOrd="7" destOrd="0" presId="urn:microsoft.com/office/officeart/2005/8/layout/equation1"/>
    <dgm:cxn modelId="{7F0104BA-A2EF-46AE-AB56-5958BB026A78}" type="presParOf" srcId="{DA080406-7EEE-406E-BF70-8C26D7FBB8F2}" destId="{FB0DC114-845A-4678-A157-AF43A3EDDCB3}" srcOrd="8" destOrd="0" presId="urn:microsoft.com/office/officeart/2005/8/layout/equation1"/>
    <dgm:cxn modelId="{97B149CD-DE07-4E39-8AE7-5BB54489AEBB}" type="presParOf" srcId="{DA080406-7EEE-406E-BF70-8C26D7FBB8F2}" destId="{B858FE37-040B-4531-9610-87EAF919D3DE}" srcOrd="9" destOrd="0" presId="urn:microsoft.com/office/officeart/2005/8/layout/equation1"/>
    <dgm:cxn modelId="{655A43F6-9F72-4375-B667-7422A39E0685}" type="presParOf" srcId="{DA080406-7EEE-406E-BF70-8C26D7FBB8F2}" destId="{F1CCC24D-8EFB-48F0-946A-3CF767FF736D}" srcOrd="10" destOrd="0" presId="urn:microsoft.com/office/officeart/2005/8/layout/equation1"/>
    <dgm:cxn modelId="{8649EB6D-7AF8-4C6D-B641-83A72CA27BE1}" type="presParOf" srcId="{DA080406-7EEE-406E-BF70-8C26D7FBB8F2}" destId="{868AAE6A-EE80-47D7-9C98-1D957A5F6B2A}" srcOrd="11" destOrd="0" presId="urn:microsoft.com/office/officeart/2005/8/layout/equation1"/>
    <dgm:cxn modelId="{33E390E7-829F-477F-BC8A-14DE15650B94}" type="presParOf" srcId="{DA080406-7EEE-406E-BF70-8C26D7FBB8F2}" destId="{B96C5494-6DF3-44A0-957D-F1D95421AF5F}" srcOrd="12" destOrd="0" presId="urn:microsoft.com/office/officeart/2005/8/layout/equation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53C65D-C17F-4454-89FC-A8CF9D1B5ED4}" type="doc">
      <dgm:prSet loTypeId="urn:microsoft.com/office/officeart/2005/8/layout/equation1" loCatId="process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pt-PT"/>
        </a:p>
      </dgm:t>
    </dgm:pt>
    <dgm:pt modelId="{27FA0DBD-F9AF-4121-AF6E-3DE088543BFA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273B1F"/>
              </a:solidFill>
            </a:rPr>
            <a:t>Investimento</a:t>
          </a:r>
        </a:p>
        <a:p>
          <a:r>
            <a:rPr lang="pt-PT" sz="1100" b="1" dirty="0" smtClean="0">
              <a:solidFill>
                <a:srgbClr val="273B1F"/>
              </a:solidFill>
            </a:rPr>
            <a:t>2,7 milhões de euros</a:t>
          </a:r>
          <a:endParaRPr lang="pt-PT" sz="1100" b="1" dirty="0">
            <a:solidFill>
              <a:srgbClr val="273B1F"/>
            </a:solidFill>
          </a:endParaRPr>
        </a:p>
      </dgm:t>
    </dgm:pt>
    <dgm:pt modelId="{1AE288FC-07A5-42C0-8FFF-40B45F76B3A2}" type="parTrans" cxnId="{0F7049B7-F994-45C0-AFDB-5F6FEC7BD0AF}">
      <dgm:prSet/>
      <dgm:spPr/>
      <dgm:t>
        <a:bodyPr/>
        <a:lstStyle/>
        <a:p>
          <a:endParaRPr lang="pt-PT" sz="1800"/>
        </a:p>
      </dgm:t>
    </dgm:pt>
    <dgm:pt modelId="{536D6D9B-F485-4FD8-A51B-A137322FF521}" type="sibTrans" cxnId="{0F7049B7-F994-45C0-AFDB-5F6FEC7BD0AF}">
      <dgm:prSet custT="1"/>
      <dgm:spPr>
        <a:solidFill>
          <a:srgbClr val="DBE9C0"/>
        </a:solidFill>
        <a:ln w="28575">
          <a:noFill/>
        </a:ln>
      </dgm:spPr>
      <dgm:t>
        <a:bodyPr/>
        <a:lstStyle/>
        <a:p>
          <a:endParaRPr lang="pt-PT" sz="180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3852314D-49B1-4B6A-89E7-E339AF32CC39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273B1F"/>
              </a:solidFill>
            </a:rPr>
            <a:t>Projetos Executados </a:t>
          </a:r>
        </a:p>
        <a:p>
          <a:r>
            <a:rPr lang="pt-PT" sz="1100" b="1" dirty="0" smtClean="0">
              <a:solidFill>
                <a:srgbClr val="273B1F"/>
              </a:solidFill>
            </a:rPr>
            <a:t>21</a:t>
          </a:r>
          <a:endParaRPr lang="pt-PT" sz="1100" b="1" dirty="0">
            <a:solidFill>
              <a:srgbClr val="273B1F"/>
            </a:solidFill>
          </a:endParaRPr>
        </a:p>
      </dgm:t>
    </dgm:pt>
    <dgm:pt modelId="{C249921D-E383-4EE8-8885-6D8731BC0E5F}" type="parTrans" cxnId="{AF666C0D-FD94-4A3D-8D2F-5570641DA4DD}">
      <dgm:prSet/>
      <dgm:spPr/>
      <dgm:t>
        <a:bodyPr/>
        <a:lstStyle/>
        <a:p>
          <a:endParaRPr lang="pt-PT" sz="1800"/>
        </a:p>
      </dgm:t>
    </dgm:pt>
    <dgm:pt modelId="{548E31F7-136C-470F-ADAB-9E504065B4B6}" type="sibTrans" cxnId="{AF666C0D-FD94-4A3D-8D2F-5570641DA4DD}">
      <dgm:prSet custT="1"/>
      <dgm:spPr>
        <a:solidFill>
          <a:srgbClr val="DBE9C0"/>
        </a:solidFill>
        <a:ln w="28575">
          <a:noFill/>
        </a:ln>
      </dgm:spPr>
      <dgm:t>
        <a:bodyPr/>
        <a:lstStyle/>
        <a:p>
          <a:endParaRPr lang="pt-PT" sz="180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6F2D9FF3-05D9-4148-8047-A81AA9E78A87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273B1F"/>
              </a:solidFill>
            </a:rPr>
            <a:t>PT</a:t>
          </a:r>
        </a:p>
        <a:p>
          <a:r>
            <a:rPr lang="pt-PT" sz="1100" b="1" dirty="0" smtClean="0">
              <a:solidFill>
                <a:srgbClr val="273B1F"/>
              </a:solidFill>
            </a:rPr>
            <a:t>29</a:t>
          </a:r>
          <a:endParaRPr lang="pt-PT" sz="1100" b="1" dirty="0">
            <a:solidFill>
              <a:srgbClr val="273B1F"/>
            </a:solidFill>
          </a:endParaRPr>
        </a:p>
      </dgm:t>
    </dgm:pt>
    <dgm:pt modelId="{DFF9F8F8-EF56-40B8-85F0-A4CE38A74CDF}" type="parTrans" cxnId="{D670A46E-4273-4599-ABDA-2D19507F0481}">
      <dgm:prSet/>
      <dgm:spPr/>
      <dgm:t>
        <a:bodyPr/>
        <a:lstStyle/>
        <a:p>
          <a:endParaRPr lang="pt-PT" sz="1800"/>
        </a:p>
      </dgm:t>
    </dgm:pt>
    <dgm:pt modelId="{3603021E-BE41-4479-8208-128181748BBA}" type="sibTrans" cxnId="{D670A46E-4273-4599-ABDA-2D19507F0481}">
      <dgm:prSet/>
      <dgm:spPr/>
      <dgm:t>
        <a:bodyPr/>
        <a:lstStyle/>
        <a:p>
          <a:endParaRPr lang="pt-PT" sz="1800"/>
        </a:p>
      </dgm:t>
    </dgm:pt>
    <dgm:pt modelId="{EFF2F24F-55B2-46EB-A2E1-EF70AA713288}">
      <dgm:prSet phldrT="[Texto]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b="1" dirty="0" smtClean="0">
              <a:solidFill>
                <a:srgbClr val="273B1F"/>
              </a:solidFill>
            </a:rPr>
            <a:t>Apoio</a:t>
          </a:r>
        </a:p>
        <a:p>
          <a:r>
            <a:rPr lang="pt-PT" b="1" dirty="0" err="1" smtClean="0">
              <a:solidFill>
                <a:srgbClr val="273B1F"/>
              </a:solidFill>
            </a:rPr>
            <a:t>Proder</a:t>
          </a:r>
          <a:endParaRPr lang="pt-PT" b="1" dirty="0" smtClean="0">
            <a:solidFill>
              <a:srgbClr val="273B1F"/>
            </a:solidFill>
          </a:endParaRPr>
        </a:p>
        <a:p>
          <a:r>
            <a:rPr lang="pt-PT" b="1" dirty="0" smtClean="0">
              <a:solidFill>
                <a:srgbClr val="273B1F"/>
              </a:solidFill>
            </a:rPr>
            <a:t>1,6 milhões de euros</a:t>
          </a:r>
          <a:endParaRPr lang="pt-PT" b="1" dirty="0">
            <a:solidFill>
              <a:srgbClr val="273B1F"/>
            </a:solidFill>
          </a:endParaRPr>
        </a:p>
      </dgm:t>
    </dgm:pt>
    <dgm:pt modelId="{FA6F45C6-29F4-452F-BA23-510F9516C4E8}" type="parTrans" cxnId="{828360C3-18C5-4DB4-8402-F280A68C0C9B}">
      <dgm:prSet/>
      <dgm:spPr/>
      <dgm:t>
        <a:bodyPr/>
        <a:lstStyle/>
        <a:p>
          <a:endParaRPr lang="pt-PT"/>
        </a:p>
      </dgm:t>
    </dgm:pt>
    <dgm:pt modelId="{EB1A5B2F-CFAA-4804-92DE-749EA14831AC}" type="sibTrans" cxnId="{828360C3-18C5-4DB4-8402-F280A68C0C9B}">
      <dgm:prSet/>
      <dgm:spPr>
        <a:solidFill>
          <a:srgbClr val="DBE9C0"/>
        </a:solidFill>
      </dgm:spPr>
      <dgm:t>
        <a:bodyPr/>
        <a:lstStyle/>
        <a:p>
          <a:endParaRPr lang="pt-PT"/>
        </a:p>
      </dgm:t>
    </dgm:pt>
    <dgm:pt modelId="{DA080406-7EEE-406E-BF70-8C26D7FBB8F2}" type="pres">
      <dgm:prSet presAssocID="{7B53C65D-C17F-4454-89FC-A8CF9D1B5E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2326794-14CA-41E2-9B07-D444E9C978C2}" type="pres">
      <dgm:prSet presAssocID="{27FA0DBD-F9AF-4121-AF6E-3DE088543BFA}" presName="node" presStyleLbl="node1" presStyleIdx="0" presStyleCnt="4" custLinFactNeighborX="-929" custLinFactNeighborY="-41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281AEE0-AB51-4ECE-91B7-91318F2939A0}" type="pres">
      <dgm:prSet presAssocID="{536D6D9B-F485-4FD8-A51B-A137322FF521}" presName="spacerL" presStyleCnt="0"/>
      <dgm:spPr/>
    </dgm:pt>
    <dgm:pt modelId="{6805251E-C549-46EA-9289-BE336A4116AB}" type="pres">
      <dgm:prSet presAssocID="{536D6D9B-F485-4FD8-A51B-A137322FF521}" presName="sibTrans" presStyleLbl="sibTrans2D1" presStyleIdx="0" presStyleCnt="3" custAng="0" custLinFactNeighborX="-19097" custLinFactNeighborY="-5792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7A970A6E-81D1-45CA-A997-4E14AC66613F}" type="pres">
      <dgm:prSet presAssocID="{536D6D9B-F485-4FD8-A51B-A137322FF521}" presName="spacerR" presStyleCnt="0"/>
      <dgm:spPr/>
    </dgm:pt>
    <dgm:pt modelId="{718B32D2-1EAC-473A-8E79-4BED44309A5D}" type="pres">
      <dgm:prSet presAssocID="{EFF2F24F-55B2-46EB-A2E1-EF70AA71328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7500F13-40BE-4F88-B0EC-83E4CFFDF328}" type="pres">
      <dgm:prSet presAssocID="{EB1A5B2F-CFAA-4804-92DE-749EA14831AC}" presName="spacerL" presStyleCnt="0"/>
      <dgm:spPr/>
    </dgm:pt>
    <dgm:pt modelId="{7C901B9D-A9EC-40BA-86DC-DE4672171199}" type="pres">
      <dgm:prSet presAssocID="{EB1A5B2F-CFAA-4804-92DE-749EA14831AC}" presName="sibTrans" presStyleLbl="sibTrans2D1" presStyleIdx="1" presStyleCnt="3" custAng="0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DD9700C6-8306-4814-B46F-682E77225B4E}" type="pres">
      <dgm:prSet presAssocID="{EB1A5B2F-CFAA-4804-92DE-749EA14831AC}" presName="spacerR" presStyleCnt="0"/>
      <dgm:spPr/>
    </dgm:pt>
    <dgm:pt modelId="{FB0DC114-845A-4678-A157-AF43A3EDDCB3}" type="pres">
      <dgm:prSet presAssocID="{3852314D-49B1-4B6A-89E7-E339AF32CC3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858FE37-040B-4531-9610-87EAF919D3DE}" type="pres">
      <dgm:prSet presAssocID="{548E31F7-136C-470F-ADAB-9E504065B4B6}" presName="spacerL" presStyleCnt="0"/>
      <dgm:spPr/>
    </dgm:pt>
    <dgm:pt modelId="{F1CCC24D-8EFB-48F0-946A-3CF767FF736D}" type="pres">
      <dgm:prSet presAssocID="{548E31F7-136C-470F-ADAB-9E504065B4B6}" presName="sibTrans" presStyleLbl="sibTrans2D1" presStyleIdx="2" presStyleCnt="3" custAng="0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868AAE6A-EE80-47D7-9C98-1D957A5F6B2A}" type="pres">
      <dgm:prSet presAssocID="{548E31F7-136C-470F-ADAB-9E504065B4B6}" presName="spacerR" presStyleCnt="0"/>
      <dgm:spPr/>
    </dgm:pt>
    <dgm:pt modelId="{B96C5494-6DF3-44A0-957D-F1D95421AF5F}" type="pres">
      <dgm:prSet presAssocID="{6F2D9FF3-05D9-4148-8047-A81AA9E78A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71BA362E-5DC8-4F9D-8A87-90A41CF8EEA3}" type="presOf" srcId="{EB1A5B2F-CFAA-4804-92DE-749EA14831AC}" destId="{7C901B9D-A9EC-40BA-86DC-DE4672171199}" srcOrd="0" destOrd="0" presId="urn:microsoft.com/office/officeart/2005/8/layout/equation1"/>
    <dgm:cxn modelId="{66808423-D259-466C-A4C3-27928466A48C}" type="presOf" srcId="{548E31F7-136C-470F-ADAB-9E504065B4B6}" destId="{F1CCC24D-8EFB-48F0-946A-3CF767FF736D}" srcOrd="0" destOrd="0" presId="urn:microsoft.com/office/officeart/2005/8/layout/equation1"/>
    <dgm:cxn modelId="{6D8417A6-1638-4206-8297-7903DF023D34}" type="presOf" srcId="{EFF2F24F-55B2-46EB-A2E1-EF70AA713288}" destId="{718B32D2-1EAC-473A-8E79-4BED44309A5D}" srcOrd="0" destOrd="0" presId="urn:microsoft.com/office/officeart/2005/8/layout/equation1"/>
    <dgm:cxn modelId="{0F7049B7-F994-45C0-AFDB-5F6FEC7BD0AF}" srcId="{7B53C65D-C17F-4454-89FC-A8CF9D1B5ED4}" destId="{27FA0DBD-F9AF-4121-AF6E-3DE088543BFA}" srcOrd="0" destOrd="0" parTransId="{1AE288FC-07A5-42C0-8FFF-40B45F76B3A2}" sibTransId="{536D6D9B-F485-4FD8-A51B-A137322FF521}"/>
    <dgm:cxn modelId="{D670A46E-4273-4599-ABDA-2D19507F0481}" srcId="{7B53C65D-C17F-4454-89FC-A8CF9D1B5ED4}" destId="{6F2D9FF3-05D9-4148-8047-A81AA9E78A87}" srcOrd="3" destOrd="0" parTransId="{DFF9F8F8-EF56-40B8-85F0-A4CE38A74CDF}" sibTransId="{3603021E-BE41-4479-8208-128181748BBA}"/>
    <dgm:cxn modelId="{828360C3-18C5-4DB4-8402-F280A68C0C9B}" srcId="{7B53C65D-C17F-4454-89FC-A8CF9D1B5ED4}" destId="{EFF2F24F-55B2-46EB-A2E1-EF70AA713288}" srcOrd="1" destOrd="0" parTransId="{FA6F45C6-29F4-452F-BA23-510F9516C4E8}" sibTransId="{EB1A5B2F-CFAA-4804-92DE-749EA14831AC}"/>
    <dgm:cxn modelId="{3025E8A0-6F60-45F8-AB09-AFFEED11383D}" type="presOf" srcId="{6F2D9FF3-05D9-4148-8047-A81AA9E78A87}" destId="{B96C5494-6DF3-44A0-957D-F1D95421AF5F}" srcOrd="0" destOrd="0" presId="urn:microsoft.com/office/officeart/2005/8/layout/equation1"/>
    <dgm:cxn modelId="{5E0612C4-3487-4113-91B6-ECBB92AD965D}" type="presOf" srcId="{7B53C65D-C17F-4454-89FC-A8CF9D1B5ED4}" destId="{DA080406-7EEE-406E-BF70-8C26D7FBB8F2}" srcOrd="0" destOrd="0" presId="urn:microsoft.com/office/officeart/2005/8/layout/equation1"/>
    <dgm:cxn modelId="{2E6E4EAF-E289-4450-A02B-F2197062F119}" type="presOf" srcId="{536D6D9B-F485-4FD8-A51B-A137322FF521}" destId="{6805251E-C549-46EA-9289-BE336A4116AB}" srcOrd="0" destOrd="0" presId="urn:microsoft.com/office/officeart/2005/8/layout/equation1"/>
    <dgm:cxn modelId="{FFBB9FAF-6977-467B-BFAA-6F7486E22250}" type="presOf" srcId="{3852314D-49B1-4B6A-89E7-E339AF32CC39}" destId="{FB0DC114-845A-4678-A157-AF43A3EDDCB3}" srcOrd="0" destOrd="0" presId="urn:microsoft.com/office/officeart/2005/8/layout/equation1"/>
    <dgm:cxn modelId="{AF666C0D-FD94-4A3D-8D2F-5570641DA4DD}" srcId="{7B53C65D-C17F-4454-89FC-A8CF9D1B5ED4}" destId="{3852314D-49B1-4B6A-89E7-E339AF32CC39}" srcOrd="2" destOrd="0" parTransId="{C249921D-E383-4EE8-8885-6D8731BC0E5F}" sibTransId="{548E31F7-136C-470F-ADAB-9E504065B4B6}"/>
    <dgm:cxn modelId="{312E5F11-74E5-4504-80D3-E8CA51372D6B}" type="presOf" srcId="{27FA0DBD-F9AF-4121-AF6E-3DE088543BFA}" destId="{72326794-14CA-41E2-9B07-D444E9C978C2}" srcOrd="0" destOrd="0" presId="urn:microsoft.com/office/officeart/2005/8/layout/equation1"/>
    <dgm:cxn modelId="{C298EF96-62DA-41BA-BF95-563CE7F32434}" type="presParOf" srcId="{DA080406-7EEE-406E-BF70-8C26D7FBB8F2}" destId="{72326794-14CA-41E2-9B07-D444E9C978C2}" srcOrd="0" destOrd="0" presId="urn:microsoft.com/office/officeart/2005/8/layout/equation1"/>
    <dgm:cxn modelId="{50870261-91D5-40E4-A212-70104492B843}" type="presParOf" srcId="{DA080406-7EEE-406E-BF70-8C26D7FBB8F2}" destId="{3281AEE0-AB51-4ECE-91B7-91318F2939A0}" srcOrd="1" destOrd="0" presId="urn:microsoft.com/office/officeart/2005/8/layout/equation1"/>
    <dgm:cxn modelId="{45BA6B47-BA91-42A5-9A68-D0AAC8859579}" type="presParOf" srcId="{DA080406-7EEE-406E-BF70-8C26D7FBB8F2}" destId="{6805251E-C549-46EA-9289-BE336A4116AB}" srcOrd="2" destOrd="0" presId="urn:microsoft.com/office/officeart/2005/8/layout/equation1"/>
    <dgm:cxn modelId="{78125610-08AB-453C-A33F-4E990CEBB017}" type="presParOf" srcId="{DA080406-7EEE-406E-BF70-8C26D7FBB8F2}" destId="{7A970A6E-81D1-45CA-A997-4E14AC66613F}" srcOrd="3" destOrd="0" presId="urn:microsoft.com/office/officeart/2005/8/layout/equation1"/>
    <dgm:cxn modelId="{024C7C2D-343E-4DC4-BF73-F11C2A5EBF9F}" type="presParOf" srcId="{DA080406-7EEE-406E-BF70-8C26D7FBB8F2}" destId="{718B32D2-1EAC-473A-8E79-4BED44309A5D}" srcOrd="4" destOrd="0" presId="urn:microsoft.com/office/officeart/2005/8/layout/equation1"/>
    <dgm:cxn modelId="{B289107B-4240-40F7-A3D8-F35DD425C1EF}" type="presParOf" srcId="{DA080406-7EEE-406E-BF70-8C26D7FBB8F2}" destId="{E7500F13-40BE-4F88-B0EC-83E4CFFDF328}" srcOrd="5" destOrd="0" presId="urn:microsoft.com/office/officeart/2005/8/layout/equation1"/>
    <dgm:cxn modelId="{6FB08D41-CCA8-4F44-9DA9-F3353DBE49B7}" type="presParOf" srcId="{DA080406-7EEE-406E-BF70-8C26D7FBB8F2}" destId="{7C901B9D-A9EC-40BA-86DC-DE4672171199}" srcOrd="6" destOrd="0" presId="urn:microsoft.com/office/officeart/2005/8/layout/equation1"/>
    <dgm:cxn modelId="{1F61DA34-4633-42C0-894F-E2D11F35FB8F}" type="presParOf" srcId="{DA080406-7EEE-406E-BF70-8C26D7FBB8F2}" destId="{DD9700C6-8306-4814-B46F-682E77225B4E}" srcOrd="7" destOrd="0" presId="urn:microsoft.com/office/officeart/2005/8/layout/equation1"/>
    <dgm:cxn modelId="{92E6767A-F291-445E-B53F-53C29198C517}" type="presParOf" srcId="{DA080406-7EEE-406E-BF70-8C26D7FBB8F2}" destId="{FB0DC114-845A-4678-A157-AF43A3EDDCB3}" srcOrd="8" destOrd="0" presId="urn:microsoft.com/office/officeart/2005/8/layout/equation1"/>
    <dgm:cxn modelId="{0D02D263-B6F4-4657-9421-027FDF7DAF73}" type="presParOf" srcId="{DA080406-7EEE-406E-BF70-8C26D7FBB8F2}" destId="{B858FE37-040B-4531-9610-87EAF919D3DE}" srcOrd="9" destOrd="0" presId="urn:microsoft.com/office/officeart/2005/8/layout/equation1"/>
    <dgm:cxn modelId="{B10E346F-7D40-4963-AC0F-29A0E94F7800}" type="presParOf" srcId="{DA080406-7EEE-406E-BF70-8C26D7FBB8F2}" destId="{F1CCC24D-8EFB-48F0-946A-3CF767FF736D}" srcOrd="10" destOrd="0" presId="urn:microsoft.com/office/officeart/2005/8/layout/equation1"/>
    <dgm:cxn modelId="{B418B8C3-6B41-41BC-B5BE-26AD069D7740}" type="presParOf" srcId="{DA080406-7EEE-406E-BF70-8C26D7FBB8F2}" destId="{868AAE6A-EE80-47D7-9C98-1D957A5F6B2A}" srcOrd="11" destOrd="0" presId="urn:microsoft.com/office/officeart/2005/8/layout/equation1"/>
    <dgm:cxn modelId="{B3BC025F-3DE2-40C3-B4DA-055F654D440E}" type="presParOf" srcId="{DA080406-7EEE-406E-BF70-8C26D7FBB8F2}" destId="{B96C5494-6DF3-44A0-957D-F1D95421AF5F}" srcOrd="12" destOrd="0" presId="urn:microsoft.com/office/officeart/2005/8/layout/equation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53C65D-C17F-4454-89FC-A8CF9D1B5ED4}" type="doc">
      <dgm:prSet loTypeId="urn:microsoft.com/office/officeart/2005/8/layout/equation1" loCatId="process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pt-PT"/>
        </a:p>
      </dgm:t>
    </dgm:pt>
    <dgm:pt modelId="{27FA0DBD-F9AF-4121-AF6E-3DE088543BFA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745231"/>
              </a:solidFill>
            </a:rPr>
            <a:t>Investimento</a:t>
          </a:r>
        </a:p>
        <a:p>
          <a:r>
            <a:rPr lang="pt-PT" sz="1100" b="1" dirty="0" smtClean="0">
              <a:solidFill>
                <a:srgbClr val="745231"/>
              </a:solidFill>
            </a:rPr>
            <a:t>Total</a:t>
          </a:r>
        </a:p>
        <a:p>
          <a:r>
            <a:rPr lang="pt-PT" sz="1100" b="1" dirty="0" smtClean="0">
              <a:solidFill>
                <a:srgbClr val="745231"/>
              </a:solidFill>
            </a:rPr>
            <a:t>5,6 milhões de euros</a:t>
          </a:r>
          <a:endParaRPr lang="pt-PT" sz="1100" b="1" dirty="0">
            <a:solidFill>
              <a:srgbClr val="745231"/>
            </a:solidFill>
          </a:endParaRPr>
        </a:p>
      </dgm:t>
    </dgm:pt>
    <dgm:pt modelId="{1AE288FC-07A5-42C0-8FFF-40B45F76B3A2}" type="parTrans" cxnId="{0F7049B7-F994-45C0-AFDB-5F6FEC7BD0AF}">
      <dgm:prSet/>
      <dgm:spPr/>
      <dgm:t>
        <a:bodyPr/>
        <a:lstStyle/>
        <a:p>
          <a:endParaRPr lang="pt-PT" sz="1800"/>
        </a:p>
      </dgm:t>
    </dgm:pt>
    <dgm:pt modelId="{536D6D9B-F485-4FD8-A51B-A137322FF521}" type="sibTrans" cxnId="{0F7049B7-F994-45C0-AFDB-5F6FEC7BD0AF}">
      <dgm:prSet custT="1"/>
      <dgm:spPr>
        <a:solidFill>
          <a:srgbClr val="B8927C"/>
        </a:solidFill>
        <a:ln w="28575">
          <a:noFill/>
        </a:ln>
      </dgm:spPr>
      <dgm:t>
        <a:bodyPr/>
        <a:lstStyle/>
        <a:p>
          <a:endParaRPr lang="pt-PT" sz="180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3852314D-49B1-4B6A-89E7-E339AF32CC39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745231"/>
              </a:solidFill>
            </a:rPr>
            <a:t>Apoio</a:t>
          </a:r>
        </a:p>
        <a:p>
          <a:r>
            <a:rPr lang="pt-PT" sz="1100" b="1" dirty="0" err="1" smtClean="0">
              <a:solidFill>
                <a:srgbClr val="745231"/>
              </a:solidFill>
            </a:rPr>
            <a:t>Proder</a:t>
          </a:r>
          <a:endParaRPr lang="pt-PT" sz="1100" b="1" dirty="0" smtClean="0">
            <a:solidFill>
              <a:srgbClr val="745231"/>
            </a:solidFill>
          </a:endParaRPr>
        </a:p>
        <a:p>
          <a:r>
            <a:rPr lang="pt-PT" sz="1100" b="1" dirty="0" smtClean="0">
              <a:solidFill>
                <a:srgbClr val="745231"/>
              </a:solidFill>
            </a:rPr>
            <a:t>3,2 milhões de euros</a:t>
          </a:r>
          <a:endParaRPr lang="pt-PT" sz="1100" b="1" dirty="0">
            <a:solidFill>
              <a:srgbClr val="745231"/>
            </a:solidFill>
          </a:endParaRPr>
        </a:p>
      </dgm:t>
    </dgm:pt>
    <dgm:pt modelId="{C249921D-E383-4EE8-8885-6D8731BC0E5F}" type="parTrans" cxnId="{AF666C0D-FD94-4A3D-8D2F-5570641DA4DD}">
      <dgm:prSet/>
      <dgm:spPr/>
      <dgm:t>
        <a:bodyPr/>
        <a:lstStyle/>
        <a:p>
          <a:endParaRPr lang="pt-PT" sz="1800"/>
        </a:p>
      </dgm:t>
    </dgm:pt>
    <dgm:pt modelId="{548E31F7-136C-470F-ADAB-9E504065B4B6}" type="sibTrans" cxnId="{AF666C0D-FD94-4A3D-8D2F-5570641DA4DD}">
      <dgm:prSet custT="1"/>
      <dgm:spPr>
        <a:solidFill>
          <a:srgbClr val="B8927C"/>
        </a:solidFill>
        <a:ln w="28575">
          <a:noFill/>
        </a:ln>
      </dgm:spPr>
      <dgm:t>
        <a:bodyPr/>
        <a:lstStyle/>
        <a:p>
          <a:endParaRPr lang="pt-PT" sz="180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6F2D9FF3-05D9-4148-8047-A81AA9E78A87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745231"/>
              </a:solidFill>
            </a:rPr>
            <a:t>PT</a:t>
          </a:r>
        </a:p>
        <a:p>
          <a:r>
            <a:rPr lang="pt-PT" sz="1100" b="1" dirty="0" smtClean="0">
              <a:solidFill>
                <a:srgbClr val="745231"/>
              </a:solidFill>
            </a:rPr>
            <a:t>50</a:t>
          </a:r>
          <a:endParaRPr lang="pt-PT" sz="1100" b="1" dirty="0">
            <a:solidFill>
              <a:srgbClr val="745231"/>
            </a:solidFill>
          </a:endParaRPr>
        </a:p>
      </dgm:t>
    </dgm:pt>
    <dgm:pt modelId="{DFF9F8F8-EF56-40B8-85F0-A4CE38A74CDF}" type="parTrans" cxnId="{D670A46E-4273-4599-ABDA-2D19507F0481}">
      <dgm:prSet/>
      <dgm:spPr/>
      <dgm:t>
        <a:bodyPr/>
        <a:lstStyle/>
        <a:p>
          <a:endParaRPr lang="pt-PT" sz="1800"/>
        </a:p>
      </dgm:t>
    </dgm:pt>
    <dgm:pt modelId="{3603021E-BE41-4479-8208-128181748BBA}" type="sibTrans" cxnId="{D670A46E-4273-4599-ABDA-2D19507F0481}">
      <dgm:prSet/>
      <dgm:spPr/>
      <dgm:t>
        <a:bodyPr/>
        <a:lstStyle/>
        <a:p>
          <a:endParaRPr lang="pt-PT" sz="1800"/>
        </a:p>
      </dgm:t>
    </dgm:pt>
    <dgm:pt modelId="{EA827BAF-2DF5-4F79-82CF-3F2ECBA1320E}">
      <dgm:prSet phldrT="[Texto]" custT="1"/>
      <dgm:spPr>
        <a:solidFill>
          <a:srgbClr val="FFFFFF">
            <a:alpha val="60000"/>
          </a:srgbClr>
        </a:solidFill>
        <a:ln w="28575">
          <a:noFill/>
        </a:ln>
      </dgm:spPr>
      <dgm:t>
        <a:bodyPr/>
        <a:lstStyle/>
        <a:p>
          <a:r>
            <a:rPr lang="pt-PT" sz="1100" b="1" dirty="0" smtClean="0">
              <a:solidFill>
                <a:srgbClr val="745231"/>
              </a:solidFill>
            </a:rPr>
            <a:t>Projetos Executados </a:t>
          </a:r>
        </a:p>
        <a:p>
          <a:r>
            <a:rPr lang="pt-PT" sz="1100" b="1" dirty="0" smtClean="0">
              <a:solidFill>
                <a:srgbClr val="745231"/>
              </a:solidFill>
            </a:rPr>
            <a:t>51</a:t>
          </a:r>
          <a:endParaRPr lang="pt-PT" sz="1100" b="1" dirty="0">
            <a:solidFill>
              <a:srgbClr val="745231"/>
            </a:solidFill>
          </a:endParaRPr>
        </a:p>
      </dgm:t>
    </dgm:pt>
    <dgm:pt modelId="{C7D1B059-8C11-47A2-BA15-7E67A27420EE}" type="sibTrans" cxnId="{9B7E3E99-A302-4C98-B4FA-7A712260193A}">
      <dgm:prSet/>
      <dgm:spPr>
        <a:solidFill>
          <a:srgbClr val="B8927C"/>
        </a:solidFill>
      </dgm:spPr>
      <dgm:t>
        <a:bodyPr/>
        <a:lstStyle/>
        <a:p>
          <a:endParaRPr lang="pt-PT"/>
        </a:p>
      </dgm:t>
    </dgm:pt>
    <dgm:pt modelId="{6CE5F33B-3F5B-41C6-B27F-EB518305DDA2}" type="parTrans" cxnId="{9B7E3E99-A302-4C98-B4FA-7A712260193A}">
      <dgm:prSet/>
      <dgm:spPr/>
      <dgm:t>
        <a:bodyPr/>
        <a:lstStyle/>
        <a:p>
          <a:endParaRPr lang="pt-PT"/>
        </a:p>
      </dgm:t>
    </dgm:pt>
    <dgm:pt modelId="{DA080406-7EEE-406E-BF70-8C26D7FBB8F2}" type="pres">
      <dgm:prSet presAssocID="{7B53C65D-C17F-4454-89FC-A8CF9D1B5E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2326794-14CA-41E2-9B07-D444E9C978C2}" type="pres">
      <dgm:prSet presAssocID="{27FA0DBD-F9AF-4121-AF6E-3DE088543BFA}" presName="node" presStyleLbl="node1" presStyleIdx="0" presStyleCnt="4" custLinFactNeighborX="-929" custLinFactNeighborY="-41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281AEE0-AB51-4ECE-91B7-91318F2939A0}" type="pres">
      <dgm:prSet presAssocID="{536D6D9B-F485-4FD8-A51B-A137322FF521}" presName="spacerL" presStyleCnt="0"/>
      <dgm:spPr/>
    </dgm:pt>
    <dgm:pt modelId="{6805251E-C549-46EA-9289-BE336A4116AB}" type="pres">
      <dgm:prSet presAssocID="{536D6D9B-F485-4FD8-A51B-A137322FF521}" presName="sibTrans" presStyleLbl="sibTrans2D1" presStyleIdx="0" presStyleCnt="3" custAng="0" custLinFactNeighborX="-19097" custLinFactNeighborY="-5792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7A970A6E-81D1-45CA-A997-4E14AC66613F}" type="pres">
      <dgm:prSet presAssocID="{536D6D9B-F485-4FD8-A51B-A137322FF521}" presName="spacerR" presStyleCnt="0"/>
      <dgm:spPr/>
    </dgm:pt>
    <dgm:pt modelId="{FB0DC114-845A-4678-A157-AF43A3EDDCB3}" type="pres">
      <dgm:prSet presAssocID="{3852314D-49B1-4B6A-89E7-E339AF32CC3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858FE37-040B-4531-9610-87EAF919D3DE}" type="pres">
      <dgm:prSet presAssocID="{548E31F7-136C-470F-ADAB-9E504065B4B6}" presName="spacerL" presStyleCnt="0"/>
      <dgm:spPr/>
    </dgm:pt>
    <dgm:pt modelId="{F1CCC24D-8EFB-48F0-946A-3CF767FF736D}" type="pres">
      <dgm:prSet presAssocID="{548E31F7-136C-470F-ADAB-9E504065B4B6}" presName="sibTrans" presStyleLbl="sibTrans2D1" presStyleIdx="1" presStyleCnt="3" custAng="0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868AAE6A-EE80-47D7-9C98-1D957A5F6B2A}" type="pres">
      <dgm:prSet presAssocID="{548E31F7-136C-470F-ADAB-9E504065B4B6}" presName="spacerR" presStyleCnt="0"/>
      <dgm:spPr/>
    </dgm:pt>
    <dgm:pt modelId="{C24C1149-5BC5-4DE2-ADCF-E9959DC22165}" type="pres">
      <dgm:prSet presAssocID="{EA827BAF-2DF5-4F79-82CF-3F2ECBA1320E}" presName="node" presStyleLbl="node1" presStyleIdx="2" presStyleCnt="4" custLinFactNeighborX="-929" custLinFactNeighborY="-41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DAF8850-1F1D-43AD-877A-DB01D6350805}" type="pres">
      <dgm:prSet presAssocID="{C7D1B059-8C11-47A2-BA15-7E67A27420EE}" presName="spacerL" presStyleCnt="0"/>
      <dgm:spPr/>
    </dgm:pt>
    <dgm:pt modelId="{E16A50B5-57AF-4B66-A0B5-1A7F64A4C269}" type="pres">
      <dgm:prSet presAssocID="{C7D1B059-8C11-47A2-BA15-7E67A27420EE}" presName="sibTrans" presStyleLbl="sibTrans2D1" presStyleIdx="2" presStyleCnt="3" custAng="0" custLinFactNeighborX="8270" custLinFactNeighborY="-7175"/>
      <dgm:spPr>
        <a:prstGeom prst="rightArrow">
          <a:avLst/>
        </a:prstGeom>
      </dgm:spPr>
      <dgm:t>
        <a:bodyPr/>
        <a:lstStyle/>
        <a:p>
          <a:endParaRPr lang="pt-PT"/>
        </a:p>
      </dgm:t>
    </dgm:pt>
    <dgm:pt modelId="{35768065-74DB-4DDD-843F-F04F97C20C75}" type="pres">
      <dgm:prSet presAssocID="{C7D1B059-8C11-47A2-BA15-7E67A27420EE}" presName="spacerR" presStyleCnt="0"/>
      <dgm:spPr/>
    </dgm:pt>
    <dgm:pt modelId="{B96C5494-6DF3-44A0-957D-F1D95421AF5F}" type="pres">
      <dgm:prSet presAssocID="{6F2D9FF3-05D9-4148-8047-A81AA9E78A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0F7049B7-F994-45C0-AFDB-5F6FEC7BD0AF}" srcId="{7B53C65D-C17F-4454-89FC-A8CF9D1B5ED4}" destId="{27FA0DBD-F9AF-4121-AF6E-3DE088543BFA}" srcOrd="0" destOrd="0" parTransId="{1AE288FC-07A5-42C0-8FFF-40B45F76B3A2}" sibTransId="{536D6D9B-F485-4FD8-A51B-A137322FF521}"/>
    <dgm:cxn modelId="{2BB33249-2057-4212-9948-D4DFAB1307CF}" type="presOf" srcId="{6F2D9FF3-05D9-4148-8047-A81AA9E78A87}" destId="{B96C5494-6DF3-44A0-957D-F1D95421AF5F}" srcOrd="0" destOrd="0" presId="urn:microsoft.com/office/officeart/2005/8/layout/equation1"/>
    <dgm:cxn modelId="{D670A46E-4273-4599-ABDA-2D19507F0481}" srcId="{7B53C65D-C17F-4454-89FC-A8CF9D1B5ED4}" destId="{6F2D9FF3-05D9-4148-8047-A81AA9E78A87}" srcOrd="3" destOrd="0" parTransId="{DFF9F8F8-EF56-40B8-85F0-A4CE38A74CDF}" sibTransId="{3603021E-BE41-4479-8208-128181748BBA}"/>
    <dgm:cxn modelId="{3A66E0E0-ED55-49CB-A8AB-46B92426EC3E}" type="presOf" srcId="{548E31F7-136C-470F-ADAB-9E504065B4B6}" destId="{F1CCC24D-8EFB-48F0-946A-3CF767FF736D}" srcOrd="0" destOrd="0" presId="urn:microsoft.com/office/officeart/2005/8/layout/equation1"/>
    <dgm:cxn modelId="{16E0AC1B-289B-4586-BF51-69E892A5B872}" type="presOf" srcId="{536D6D9B-F485-4FD8-A51B-A137322FF521}" destId="{6805251E-C549-46EA-9289-BE336A4116AB}" srcOrd="0" destOrd="0" presId="urn:microsoft.com/office/officeart/2005/8/layout/equation1"/>
    <dgm:cxn modelId="{1EDCD067-EC48-4DE7-B6E1-95465305E43D}" type="presOf" srcId="{C7D1B059-8C11-47A2-BA15-7E67A27420EE}" destId="{E16A50B5-57AF-4B66-A0B5-1A7F64A4C269}" srcOrd="0" destOrd="0" presId="urn:microsoft.com/office/officeart/2005/8/layout/equation1"/>
    <dgm:cxn modelId="{51F090DF-A04F-47C7-A346-186FF200EC1D}" type="presOf" srcId="{EA827BAF-2DF5-4F79-82CF-3F2ECBA1320E}" destId="{C24C1149-5BC5-4DE2-ADCF-E9959DC22165}" srcOrd="0" destOrd="0" presId="urn:microsoft.com/office/officeart/2005/8/layout/equation1"/>
    <dgm:cxn modelId="{C8DB78D0-37AE-45C5-8499-4C81AC2FB032}" type="presOf" srcId="{7B53C65D-C17F-4454-89FC-A8CF9D1B5ED4}" destId="{DA080406-7EEE-406E-BF70-8C26D7FBB8F2}" srcOrd="0" destOrd="0" presId="urn:microsoft.com/office/officeart/2005/8/layout/equation1"/>
    <dgm:cxn modelId="{9B7E3E99-A302-4C98-B4FA-7A712260193A}" srcId="{7B53C65D-C17F-4454-89FC-A8CF9D1B5ED4}" destId="{EA827BAF-2DF5-4F79-82CF-3F2ECBA1320E}" srcOrd="2" destOrd="0" parTransId="{6CE5F33B-3F5B-41C6-B27F-EB518305DDA2}" sibTransId="{C7D1B059-8C11-47A2-BA15-7E67A27420EE}"/>
    <dgm:cxn modelId="{AF666C0D-FD94-4A3D-8D2F-5570641DA4DD}" srcId="{7B53C65D-C17F-4454-89FC-A8CF9D1B5ED4}" destId="{3852314D-49B1-4B6A-89E7-E339AF32CC39}" srcOrd="1" destOrd="0" parTransId="{C249921D-E383-4EE8-8885-6D8731BC0E5F}" sibTransId="{548E31F7-136C-470F-ADAB-9E504065B4B6}"/>
    <dgm:cxn modelId="{054366BD-493E-41B2-9B24-8AC08577D22A}" type="presOf" srcId="{27FA0DBD-F9AF-4121-AF6E-3DE088543BFA}" destId="{72326794-14CA-41E2-9B07-D444E9C978C2}" srcOrd="0" destOrd="0" presId="urn:microsoft.com/office/officeart/2005/8/layout/equation1"/>
    <dgm:cxn modelId="{1299EABC-A980-4C73-A423-FA83B51FE3D7}" type="presOf" srcId="{3852314D-49B1-4B6A-89E7-E339AF32CC39}" destId="{FB0DC114-845A-4678-A157-AF43A3EDDCB3}" srcOrd="0" destOrd="0" presId="urn:microsoft.com/office/officeart/2005/8/layout/equation1"/>
    <dgm:cxn modelId="{0F6DEFB9-AA92-4326-8DF7-DED9521E11D1}" type="presParOf" srcId="{DA080406-7EEE-406E-BF70-8C26D7FBB8F2}" destId="{72326794-14CA-41E2-9B07-D444E9C978C2}" srcOrd="0" destOrd="0" presId="urn:microsoft.com/office/officeart/2005/8/layout/equation1"/>
    <dgm:cxn modelId="{550A6C7C-4FCF-4383-BD0D-09A795BB6F69}" type="presParOf" srcId="{DA080406-7EEE-406E-BF70-8C26D7FBB8F2}" destId="{3281AEE0-AB51-4ECE-91B7-91318F2939A0}" srcOrd="1" destOrd="0" presId="urn:microsoft.com/office/officeart/2005/8/layout/equation1"/>
    <dgm:cxn modelId="{B12B8EAC-2B4F-457E-B15C-73B56D824AE9}" type="presParOf" srcId="{DA080406-7EEE-406E-BF70-8C26D7FBB8F2}" destId="{6805251E-C549-46EA-9289-BE336A4116AB}" srcOrd="2" destOrd="0" presId="urn:microsoft.com/office/officeart/2005/8/layout/equation1"/>
    <dgm:cxn modelId="{BF274BE9-FA8E-41C1-B76C-42D54080F9A5}" type="presParOf" srcId="{DA080406-7EEE-406E-BF70-8C26D7FBB8F2}" destId="{7A970A6E-81D1-45CA-A997-4E14AC66613F}" srcOrd="3" destOrd="0" presId="urn:microsoft.com/office/officeart/2005/8/layout/equation1"/>
    <dgm:cxn modelId="{4526B9D1-A181-48D5-9025-0223AAED86E2}" type="presParOf" srcId="{DA080406-7EEE-406E-BF70-8C26D7FBB8F2}" destId="{FB0DC114-845A-4678-A157-AF43A3EDDCB3}" srcOrd="4" destOrd="0" presId="urn:microsoft.com/office/officeart/2005/8/layout/equation1"/>
    <dgm:cxn modelId="{7DE016CA-DA5B-49E9-99CB-B693DDCB0BEE}" type="presParOf" srcId="{DA080406-7EEE-406E-BF70-8C26D7FBB8F2}" destId="{B858FE37-040B-4531-9610-87EAF919D3DE}" srcOrd="5" destOrd="0" presId="urn:microsoft.com/office/officeart/2005/8/layout/equation1"/>
    <dgm:cxn modelId="{E3A8A7F4-BE3F-4ACB-9F50-9ED601DDA9C2}" type="presParOf" srcId="{DA080406-7EEE-406E-BF70-8C26D7FBB8F2}" destId="{F1CCC24D-8EFB-48F0-946A-3CF767FF736D}" srcOrd="6" destOrd="0" presId="urn:microsoft.com/office/officeart/2005/8/layout/equation1"/>
    <dgm:cxn modelId="{5643B869-C663-42C6-95DB-FE007A0AA5C7}" type="presParOf" srcId="{DA080406-7EEE-406E-BF70-8C26D7FBB8F2}" destId="{868AAE6A-EE80-47D7-9C98-1D957A5F6B2A}" srcOrd="7" destOrd="0" presId="urn:microsoft.com/office/officeart/2005/8/layout/equation1"/>
    <dgm:cxn modelId="{E6459C6D-8875-4CAF-83C6-76209BFFA14B}" type="presParOf" srcId="{DA080406-7EEE-406E-BF70-8C26D7FBB8F2}" destId="{C24C1149-5BC5-4DE2-ADCF-E9959DC22165}" srcOrd="8" destOrd="0" presId="urn:microsoft.com/office/officeart/2005/8/layout/equation1"/>
    <dgm:cxn modelId="{B672B070-3BA4-4798-9365-1194C47C7FBF}" type="presParOf" srcId="{DA080406-7EEE-406E-BF70-8C26D7FBB8F2}" destId="{3DAF8850-1F1D-43AD-877A-DB01D6350805}" srcOrd="9" destOrd="0" presId="urn:microsoft.com/office/officeart/2005/8/layout/equation1"/>
    <dgm:cxn modelId="{365E9AEC-C821-4B50-8975-47971B2EAC4A}" type="presParOf" srcId="{DA080406-7EEE-406E-BF70-8C26D7FBB8F2}" destId="{E16A50B5-57AF-4B66-A0B5-1A7F64A4C269}" srcOrd="10" destOrd="0" presId="urn:microsoft.com/office/officeart/2005/8/layout/equation1"/>
    <dgm:cxn modelId="{2575B4D7-A0DE-4E37-9EF6-001BA4327349}" type="presParOf" srcId="{DA080406-7EEE-406E-BF70-8C26D7FBB8F2}" destId="{35768065-74DB-4DDD-843F-F04F97C20C75}" srcOrd="11" destOrd="0" presId="urn:microsoft.com/office/officeart/2005/8/layout/equation1"/>
    <dgm:cxn modelId="{F1409079-9BAD-48AC-8884-709312DBEE9B}" type="presParOf" srcId="{DA080406-7EEE-406E-BF70-8C26D7FBB8F2}" destId="{B96C5494-6DF3-44A0-957D-F1D95421AF5F}" srcOrd="12" destOrd="0" presId="urn:microsoft.com/office/officeart/2005/8/layout/equation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326794-14CA-41E2-9B07-D444E9C978C2}">
      <dsp:nvSpPr>
        <dsp:cNvPr id="0" name=""/>
        <dsp:cNvSpPr/>
      </dsp:nvSpPr>
      <dsp:spPr>
        <a:xfrm>
          <a:off x="0" y="31225"/>
          <a:ext cx="1222920" cy="1222920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>
              <a:solidFill>
                <a:srgbClr val="745231"/>
              </a:solidFill>
            </a:rPr>
            <a:t>182 </a:t>
          </a:r>
          <a:r>
            <a:rPr lang="pt-PT" sz="1200" b="1" kern="1200" cap="small" baseline="0" dirty="0">
              <a:solidFill>
                <a:srgbClr val="745231"/>
              </a:solidFill>
            </a:rPr>
            <a:t>Candidaturas</a:t>
          </a:r>
        </a:p>
      </dsp:txBody>
      <dsp:txXfrm>
        <a:off x="0" y="31225"/>
        <a:ext cx="1222920" cy="1222920"/>
      </dsp:txXfrm>
    </dsp:sp>
    <dsp:sp modelId="{6805251E-C549-46EA-9289-BE336A4116AB}">
      <dsp:nvSpPr>
        <dsp:cNvPr id="0" name=""/>
        <dsp:cNvSpPr/>
      </dsp:nvSpPr>
      <dsp:spPr>
        <a:xfrm>
          <a:off x="1323144" y="293052"/>
          <a:ext cx="709294" cy="709294"/>
        </a:xfrm>
        <a:prstGeom prst="rightArrow">
          <a:avLst/>
        </a:prstGeom>
        <a:solidFill>
          <a:srgbClr val="7FA03B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rgbClr val="9DB478"/>
            </a:solidFill>
          </a:endParaRPr>
        </a:p>
      </dsp:txBody>
      <dsp:txXfrm>
        <a:off x="1323144" y="293052"/>
        <a:ext cx="709294" cy="709294"/>
      </dsp:txXfrm>
    </dsp:sp>
    <dsp:sp modelId="{FB0DC114-845A-4678-A157-AF43A3EDDCB3}">
      <dsp:nvSpPr>
        <dsp:cNvPr id="0" name=""/>
        <dsp:cNvSpPr/>
      </dsp:nvSpPr>
      <dsp:spPr>
        <a:xfrm>
          <a:off x="2131739" y="36239"/>
          <a:ext cx="1222920" cy="1222920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>
              <a:solidFill>
                <a:srgbClr val="745231"/>
              </a:solidFill>
            </a:rPr>
            <a:t>111 </a:t>
          </a:r>
          <a:r>
            <a:rPr lang="pt-PT" sz="1200" b="1" kern="1200" cap="small" baseline="0" dirty="0">
              <a:solidFill>
                <a:srgbClr val="745231"/>
              </a:solidFill>
            </a:rPr>
            <a:t>Aprovadas</a:t>
          </a:r>
        </a:p>
      </dsp:txBody>
      <dsp:txXfrm>
        <a:off x="2131739" y="36239"/>
        <a:ext cx="1222920" cy="1222920"/>
      </dsp:txXfrm>
    </dsp:sp>
    <dsp:sp modelId="{F1CCC24D-8EFB-48F0-946A-3CF767FF736D}">
      <dsp:nvSpPr>
        <dsp:cNvPr id="0" name=""/>
        <dsp:cNvSpPr/>
      </dsp:nvSpPr>
      <dsp:spPr>
        <a:xfrm>
          <a:off x="3453961" y="293052"/>
          <a:ext cx="709294" cy="709294"/>
        </a:xfrm>
        <a:prstGeom prst="rightArrow">
          <a:avLst/>
        </a:prstGeom>
        <a:solidFill>
          <a:srgbClr val="7FA03B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/>
        </a:p>
      </dsp:txBody>
      <dsp:txXfrm>
        <a:off x="3453961" y="293052"/>
        <a:ext cx="709294" cy="709294"/>
      </dsp:txXfrm>
    </dsp:sp>
    <dsp:sp modelId="{B96C5494-6DF3-44A0-957D-F1D95421AF5F}">
      <dsp:nvSpPr>
        <dsp:cNvPr id="0" name=""/>
        <dsp:cNvSpPr/>
      </dsp:nvSpPr>
      <dsp:spPr>
        <a:xfrm>
          <a:off x="4262556" y="36239"/>
          <a:ext cx="1222920" cy="1222920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>
              <a:solidFill>
                <a:srgbClr val="745231"/>
              </a:solidFill>
            </a:rPr>
            <a:t>88 </a:t>
          </a:r>
          <a:r>
            <a:rPr lang="pt-PT" sz="1200" b="1" kern="1200" cap="small" baseline="0">
              <a:solidFill>
                <a:srgbClr val="745231"/>
              </a:solidFill>
            </a:rPr>
            <a:t>Executadas</a:t>
          </a:r>
        </a:p>
      </dsp:txBody>
      <dsp:txXfrm>
        <a:off x="4262556" y="36239"/>
        <a:ext cx="1222920" cy="12229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326794-14CA-41E2-9B07-D444E9C978C2}">
      <dsp:nvSpPr>
        <dsp:cNvPr id="0" name=""/>
        <dsp:cNvSpPr/>
      </dsp:nvSpPr>
      <dsp:spPr>
        <a:xfrm>
          <a:off x="219002" y="0"/>
          <a:ext cx="1295139" cy="1295139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>
              <a:solidFill>
                <a:srgbClr val="745231"/>
              </a:solidFill>
            </a:rPr>
            <a:t>4,4 </a:t>
          </a:r>
          <a:r>
            <a:rPr lang="pt-PT" sz="1200" b="1" kern="1200" dirty="0" smtClean="0">
              <a:solidFill>
                <a:srgbClr val="745231"/>
              </a:solidFill>
            </a:rPr>
            <a:t>MILHÕES  EUROS</a:t>
          </a:r>
          <a:endParaRPr lang="pt-PT" sz="1200" b="1" kern="1200" dirty="0">
            <a:solidFill>
              <a:srgbClr val="74523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>
              <a:solidFill>
                <a:srgbClr val="745231"/>
              </a:solidFill>
            </a:rPr>
            <a:t>Investimento Privado</a:t>
          </a:r>
        </a:p>
      </dsp:txBody>
      <dsp:txXfrm>
        <a:off x="219002" y="0"/>
        <a:ext cx="1295139" cy="1295139"/>
      </dsp:txXfrm>
    </dsp:sp>
    <dsp:sp modelId="{6805251E-C549-46EA-9289-BE336A4116AB}">
      <dsp:nvSpPr>
        <dsp:cNvPr id="0" name=""/>
        <dsp:cNvSpPr/>
      </dsp:nvSpPr>
      <dsp:spPr>
        <a:xfrm>
          <a:off x="1620283" y="272109"/>
          <a:ext cx="751180" cy="751180"/>
        </a:xfrm>
        <a:prstGeom prst="rightArrow">
          <a:avLst/>
        </a:prstGeom>
        <a:solidFill>
          <a:srgbClr val="7FA03B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rgbClr val="9DB478"/>
            </a:solidFill>
          </a:endParaRPr>
        </a:p>
      </dsp:txBody>
      <dsp:txXfrm>
        <a:off x="1620283" y="272109"/>
        <a:ext cx="751180" cy="751180"/>
      </dsp:txXfrm>
    </dsp:sp>
    <dsp:sp modelId="{FB0DC114-845A-4678-A157-AF43A3EDDCB3}">
      <dsp:nvSpPr>
        <dsp:cNvPr id="0" name=""/>
        <dsp:cNvSpPr/>
      </dsp:nvSpPr>
      <dsp:spPr>
        <a:xfrm>
          <a:off x="2476630" y="130"/>
          <a:ext cx="1295139" cy="1295139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>
              <a:solidFill>
                <a:srgbClr val="745231"/>
              </a:solidFill>
            </a:rPr>
            <a:t>6,2 MILHÕES EUROS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>
              <a:solidFill>
                <a:srgbClr val="745231"/>
              </a:solidFill>
            </a:rPr>
            <a:t>PRODER</a:t>
          </a:r>
        </a:p>
      </dsp:txBody>
      <dsp:txXfrm>
        <a:off x="2476630" y="130"/>
        <a:ext cx="1295139" cy="1295139"/>
      </dsp:txXfrm>
    </dsp:sp>
    <dsp:sp modelId="{F1CCC24D-8EFB-48F0-946A-3CF767FF736D}">
      <dsp:nvSpPr>
        <dsp:cNvPr id="0" name=""/>
        <dsp:cNvSpPr/>
      </dsp:nvSpPr>
      <dsp:spPr>
        <a:xfrm>
          <a:off x="3876935" y="272109"/>
          <a:ext cx="751180" cy="751180"/>
        </a:xfrm>
        <a:prstGeom prst="rightArrow">
          <a:avLst/>
        </a:prstGeom>
        <a:solidFill>
          <a:srgbClr val="7FA03B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/>
        </a:p>
      </dsp:txBody>
      <dsp:txXfrm>
        <a:off x="3876935" y="272109"/>
        <a:ext cx="751180" cy="751180"/>
      </dsp:txXfrm>
    </dsp:sp>
    <dsp:sp modelId="{B96C5494-6DF3-44A0-957D-F1D95421AF5F}">
      <dsp:nvSpPr>
        <dsp:cNvPr id="0" name=""/>
        <dsp:cNvSpPr/>
      </dsp:nvSpPr>
      <dsp:spPr>
        <a:xfrm>
          <a:off x="4733281" y="130"/>
          <a:ext cx="1295139" cy="1295139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>
              <a:solidFill>
                <a:srgbClr val="745231"/>
              </a:solidFill>
            </a:rPr>
            <a:t>10,6 MILHÕES EUROS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>
              <a:solidFill>
                <a:srgbClr val="745231"/>
              </a:solidFill>
            </a:rPr>
            <a:t>Investimento Total</a:t>
          </a:r>
        </a:p>
      </dsp:txBody>
      <dsp:txXfrm>
        <a:off x="4733281" y="130"/>
        <a:ext cx="1295139" cy="129513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326794-14CA-41E2-9B07-D444E9C978C2}">
      <dsp:nvSpPr>
        <dsp:cNvPr id="0" name=""/>
        <dsp:cNvSpPr/>
      </dsp:nvSpPr>
      <dsp:spPr>
        <a:xfrm>
          <a:off x="3233" y="417592"/>
          <a:ext cx="1136693" cy="1136693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67447C"/>
              </a:solidFill>
            </a:rPr>
            <a:t>Investimento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67447C"/>
              </a:solidFill>
            </a:rPr>
            <a:t>1,6 milhões de euros</a:t>
          </a:r>
          <a:endParaRPr lang="pt-PT" sz="1100" b="1" kern="1200" dirty="0">
            <a:solidFill>
              <a:srgbClr val="67447C"/>
            </a:solidFill>
          </a:endParaRPr>
        </a:p>
      </dsp:txBody>
      <dsp:txXfrm>
        <a:off x="3233" y="417592"/>
        <a:ext cx="1136693" cy="1136693"/>
      </dsp:txXfrm>
    </dsp:sp>
    <dsp:sp modelId="{6805251E-C549-46EA-9289-BE336A4116AB}">
      <dsp:nvSpPr>
        <dsp:cNvPr id="0" name=""/>
        <dsp:cNvSpPr/>
      </dsp:nvSpPr>
      <dsp:spPr>
        <a:xfrm>
          <a:off x="1215457" y="622773"/>
          <a:ext cx="659282" cy="6592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1215457" y="622773"/>
        <a:ext cx="659282" cy="659282"/>
      </dsp:txXfrm>
    </dsp:sp>
    <dsp:sp modelId="{6CDACCF2-3B57-449A-8A83-9B4AF955AEA9}">
      <dsp:nvSpPr>
        <dsp:cNvPr id="0" name=""/>
        <dsp:cNvSpPr/>
      </dsp:nvSpPr>
      <dsp:spPr>
        <a:xfrm>
          <a:off x="1960123" y="425174"/>
          <a:ext cx="1136693" cy="1136693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67447C"/>
              </a:solidFill>
            </a:rPr>
            <a:t>Apoio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err="1" smtClean="0">
              <a:solidFill>
                <a:srgbClr val="67447C"/>
              </a:solidFill>
            </a:rPr>
            <a:t>Proder</a:t>
          </a:r>
          <a:endParaRPr lang="pt-PT" sz="1100" b="1" kern="1200" dirty="0" smtClean="0">
            <a:solidFill>
              <a:srgbClr val="67447C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67447C"/>
              </a:solidFill>
            </a:rPr>
            <a:t>0,9 milhões de euros</a:t>
          </a:r>
          <a:endParaRPr lang="pt-PT" sz="1100" b="1" kern="1200" dirty="0">
            <a:solidFill>
              <a:srgbClr val="67447C"/>
            </a:solidFill>
          </a:endParaRPr>
        </a:p>
      </dsp:txBody>
      <dsp:txXfrm>
        <a:off x="1960123" y="425174"/>
        <a:ext cx="1136693" cy="1136693"/>
      </dsp:txXfrm>
    </dsp:sp>
    <dsp:sp modelId="{391DC5C6-1E17-4FE1-9B59-1478AD7D012D}">
      <dsp:nvSpPr>
        <dsp:cNvPr id="0" name=""/>
        <dsp:cNvSpPr/>
      </dsp:nvSpPr>
      <dsp:spPr>
        <a:xfrm>
          <a:off x="3213658" y="660958"/>
          <a:ext cx="659282" cy="659282"/>
        </a:xfrm>
        <a:prstGeom prst="rightArrow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900" kern="1200"/>
        </a:p>
      </dsp:txBody>
      <dsp:txXfrm>
        <a:off x="3213658" y="660958"/>
        <a:ext cx="659282" cy="659282"/>
      </dsp:txXfrm>
    </dsp:sp>
    <dsp:sp modelId="{FB0DC114-845A-4678-A157-AF43A3EDDCB3}">
      <dsp:nvSpPr>
        <dsp:cNvPr id="0" name=""/>
        <dsp:cNvSpPr/>
      </dsp:nvSpPr>
      <dsp:spPr>
        <a:xfrm>
          <a:off x="3965240" y="422253"/>
          <a:ext cx="1136693" cy="1136693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67447C"/>
              </a:solidFill>
            </a:rPr>
            <a:t>Projetos Executados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67447C"/>
              </a:solidFill>
            </a:rPr>
            <a:t>10</a:t>
          </a:r>
          <a:endParaRPr lang="pt-PT" sz="1100" b="1" kern="1200" dirty="0">
            <a:solidFill>
              <a:srgbClr val="67447C"/>
            </a:solidFill>
          </a:endParaRPr>
        </a:p>
      </dsp:txBody>
      <dsp:txXfrm>
        <a:off x="3965240" y="422253"/>
        <a:ext cx="1136693" cy="1136693"/>
      </dsp:txXfrm>
    </dsp:sp>
    <dsp:sp modelId="{F1CCC24D-8EFB-48F0-946A-3CF767FF736D}">
      <dsp:nvSpPr>
        <dsp:cNvPr id="0" name=""/>
        <dsp:cNvSpPr/>
      </dsp:nvSpPr>
      <dsp:spPr>
        <a:xfrm>
          <a:off x="5194233" y="660958"/>
          <a:ext cx="659282" cy="6592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5194233" y="660958"/>
        <a:ext cx="659282" cy="659282"/>
      </dsp:txXfrm>
    </dsp:sp>
    <dsp:sp modelId="{B96C5494-6DF3-44A0-957D-F1D95421AF5F}">
      <dsp:nvSpPr>
        <dsp:cNvPr id="0" name=""/>
        <dsp:cNvSpPr/>
      </dsp:nvSpPr>
      <dsp:spPr>
        <a:xfrm>
          <a:off x="5945815" y="422253"/>
          <a:ext cx="1136693" cy="1136693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67447C"/>
              </a:solidFill>
            </a:rPr>
            <a:t>PT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67447C"/>
              </a:solidFill>
            </a:rPr>
            <a:t>15</a:t>
          </a:r>
          <a:endParaRPr lang="pt-PT" sz="1100" b="1" kern="1200" dirty="0">
            <a:solidFill>
              <a:srgbClr val="67447C"/>
            </a:solidFill>
          </a:endParaRPr>
        </a:p>
      </dsp:txBody>
      <dsp:txXfrm>
        <a:off x="5945815" y="422253"/>
        <a:ext cx="1136693" cy="113669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326794-14CA-41E2-9B07-D444E9C978C2}">
      <dsp:nvSpPr>
        <dsp:cNvPr id="0" name=""/>
        <dsp:cNvSpPr/>
      </dsp:nvSpPr>
      <dsp:spPr>
        <a:xfrm>
          <a:off x="3268" y="601931"/>
          <a:ext cx="1148915" cy="1148915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006FA6"/>
              </a:solidFill>
            </a:rPr>
            <a:t>Investimento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006FA6"/>
              </a:solidFill>
            </a:rPr>
            <a:t>0,75 milhões de euros</a:t>
          </a:r>
          <a:endParaRPr lang="pt-PT" sz="1100" b="1" kern="1200" dirty="0">
            <a:solidFill>
              <a:srgbClr val="006FA6"/>
            </a:solidFill>
          </a:endParaRPr>
        </a:p>
      </dsp:txBody>
      <dsp:txXfrm>
        <a:off x="3268" y="601931"/>
        <a:ext cx="1148915" cy="1148915"/>
      </dsp:txXfrm>
    </dsp:sp>
    <dsp:sp modelId="{6805251E-C549-46EA-9289-BE336A4116AB}">
      <dsp:nvSpPr>
        <dsp:cNvPr id="0" name=""/>
        <dsp:cNvSpPr/>
      </dsp:nvSpPr>
      <dsp:spPr>
        <a:xfrm>
          <a:off x="1228527" y="809318"/>
          <a:ext cx="666371" cy="666371"/>
        </a:xfrm>
        <a:prstGeom prst="rightArrow">
          <a:avLst/>
        </a:prstGeom>
        <a:solidFill>
          <a:srgbClr val="90C9C8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1228527" y="809318"/>
        <a:ext cx="666371" cy="666371"/>
      </dsp:txXfrm>
    </dsp:sp>
    <dsp:sp modelId="{8DFD086D-C7D4-430C-9CA7-C5A028BCC88F}">
      <dsp:nvSpPr>
        <dsp:cNvPr id="0" name=""/>
        <dsp:cNvSpPr/>
      </dsp:nvSpPr>
      <dsp:spPr>
        <a:xfrm>
          <a:off x="1981200" y="609594"/>
          <a:ext cx="1148915" cy="1148915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0070C0"/>
              </a:solidFill>
            </a:rPr>
            <a:t>Apoio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err="1" smtClean="0">
              <a:solidFill>
                <a:srgbClr val="0070C0"/>
              </a:solidFill>
            </a:rPr>
            <a:t>Proder</a:t>
          </a:r>
          <a:endParaRPr lang="pt-PT" sz="1100" b="1" kern="1200" dirty="0" smtClean="0">
            <a:solidFill>
              <a:srgbClr val="0070C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0070C0"/>
              </a:solidFill>
            </a:rPr>
            <a:t>0,5 milhões de euros</a:t>
          </a:r>
          <a:endParaRPr lang="pt-PT" sz="1100" b="1" kern="1200" dirty="0">
            <a:solidFill>
              <a:srgbClr val="0070C0"/>
            </a:solidFill>
          </a:endParaRPr>
        </a:p>
      </dsp:txBody>
      <dsp:txXfrm>
        <a:off x="1981200" y="609594"/>
        <a:ext cx="1148915" cy="1148915"/>
      </dsp:txXfrm>
    </dsp:sp>
    <dsp:sp modelId="{B70EA2B0-6EF8-40AD-9EFC-D018342D4D2D}">
      <dsp:nvSpPr>
        <dsp:cNvPr id="0" name=""/>
        <dsp:cNvSpPr/>
      </dsp:nvSpPr>
      <dsp:spPr>
        <a:xfrm>
          <a:off x="3248214" y="847914"/>
          <a:ext cx="666371" cy="666371"/>
        </a:xfrm>
        <a:prstGeom prst="rightArrow">
          <a:avLst/>
        </a:prstGeom>
        <a:solidFill>
          <a:srgbClr val="90C9C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900" kern="1200"/>
        </a:p>
      </dsp:txBody>
      <dsp:txXfrm>
        <a:off x="3248214" y="847914"/>
        <a:ext cx="666371" cy="666371"/>
      </dsp:txXfrm>
    </dsp:sp>
    <dsp:sp modelId="{FB0DC114-845A-4678-A157-AF43A3EDDCB3}">
      <dsp:nvSpPr>
        <dsp:cNvPr id="0" name=""/>
        <dsp:cNvSpPr/>
      </dsp:nvSpPr>
      <dsp:spPr>
        <a:xfrm>
          <a:off x="4007877" y="606642"/>
          <a:ext cx="1148915" cy="1148915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006FA6"/>
              </a:solidFill>
            </a:rPr>
            <a:t>Projetos Executados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006FA6"/>
              </a:solidFill>
            </a:rPr>
            <a:t>6</a:t>
          </a:r>
          <a:endParaRPr lang="pt-PT" sz="1100" b="1" kern="1200" dirty="0">
            <a:solidFill>
              <a:srgbClr val="006FA6"/>
            </a:solidFill>
          </a:endParaRPr>
        </a:p>
      </dsp:txBody>
      <dsp:txXfrm>
        <a:off x="4007877" y="606642"/>
        <a:ext cx="1148915" cy="1148915"/>
      </dsp:txXfrm>
    </dsp:sp>
    <dsp:sp modelId="{F1CCC24D-8EFB-48F0-946A-3CF767FF736D}">
      <dsp:nvSpPr>
        <dsp:cNvPr id="0" name=""/>
        <dsp:cNvSpPr/>
      </dsp:nvSpPr>
      <dsp:spPr>
        <a:xfrm>
          <a:off x="5250085" y="847914"/>
          <a:ext cx="666371" cy="666371"/>
        </a:xfrm>
        <a:prstGeom prst="rightArrow">
          <a:avLst/>
        </a:prstGeom>
        <a:solidFill>
          <a:srgbClr val="90C9C8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5250085" y="847914"/>
        <a:ext cx="666371" cy="666371"/>
      </dsp:txXfrm>
    </dsp:sp>
    <dsp:sp modelId="{B96C5494-6DF3-44A0-957D-F1D95421AF5F}">
      <dsp:nvSpPr>
        <dsp:cNvPr id="0" name=""/>
        <dsp:cNvSpPr/>
      </dsp:nvSpPr>
      <dsp:spPr>
        <a:xfrm>
          <a:off x="6009748" y="606642"/>
          <a:ext cx="1148915" cy="1148915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006FA6"/>
              </a:solidFill>
            </a:rPr>
            <a:t>PT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006FA6"/>
              </a:solidFill>
            </a:rPr>
            <a:t>6</a:t>
          </a:r>
          <a:endParaRPr lang="pt-PT" sz="1100" b="1" kern="1200" dirty="0">
            <a:solidFill>
              <a:srgbClr val="006FA6"/>
            </a:solidFill>
          </a:endParaRPr>
        </a:p>
      </dsp:txBody>
      <dsp:txXfrm>
        <a:off x="6009748" y="606642"/>
        <a:ext cx="1148915" cy="114891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326794-14CA-41E2-9B07-D444E9C978C2}">
      <dsp:nvSpPr>
        <dsp:cNvPr id="0" name=""/>
        <dsp:cNvSpPr/>
      </dsp:nvSpPr>
      <dsp:spPr>
        <a:xfrm>
          <a:off x="3233" y="455692"/>
          <a:ext cx="1136693" cy="1136693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273B1F"/>
              </a:solidFill>
            </a:rPr>
            <a:t>Investimento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273B1F"/>
              </a:solidFill>
            </a:rPr>
            <a:t>2,7 milhões de euros</a:t>
          </a:r>
          <a:endParaRPr lang="pt-PT" sz="1100" b="1" kern="1200" dirty="0">
            <a:solidFill>
              <a:srgbClr val="273B1F"/>
            </a:solidFill>
          </a:endParaRPr>
        </a:p>
      </dsp:txBody>
      <dsp:txXfrm>
        <a:off x="3233" y="455692"/>
        <a:ext cx="1136693" cy="1136693"/>
      </dsp:txXfrm>
    </dsp:sp>
    <dsp:sp modelId="{6805251E-C549-46EA-9289-BE336A4116AB}">
      <dsp:nvSpPr>
        <dsp:cNvPr id="0" name=""/>
        <dsp:cNvSpPr/>
      </dsp:nvSpPr>
      <dsp:spPr>
        <a:xfrm>
          <a:off x="1215457" y="660873"/>
          <a:ext cx="659282" cy="659282"/>
        </a:xfrm>
        <a:prstGeom prst="rightArrow">
          <a:avLst/>
        </a:prstGeom>
        <a:solidFill>
          <a:srgbClr val="DBE9C0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1215457" y="660873"/>
        <a:ext cx="659282" cy="659282"/>
      </dsp:txXfrm>
    </dsp:sp>
    <dsp:sp modelId="{718B32D2-1EAC-473A-8E79-4BED44309A5D}">
      <dsp:nvSpPr>
        <dsp:cNvPr id="0" name=""/>
        <dsp:cNvSpPr/>
      </dsp:nvSpPr>
      <dsp:spPr>
        <a:xfrm>
          <a:off x="1984665" y="460353"/>
          <a:ext cx="1136693" cy="1136693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273B1F"/>
              </a:solidFill>
            </a:rPr>
            <a:t>Apoio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err="1" smtClean="0">
              <a:solidFill>
                <a:srgbClr val="273B1F"/>
              </a:solidFill>
            </a:rPr>
            <a:t>Proder</a:t>
          </a:r>
          <a:endParaRPr lang="pt-PT" sz="1100" b="1" kern="1200" dirty="0" smtClean="0">
            <a:solidFill>
              <a:srgbClr val="273B1F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273B1F"/>
              </a:solidFill>
            </a:rPr>
            <a:t>1,6 milhões de euros</a:t>
          </a:r>
          <a:endParaRPr lang="pt-PT" sz="1100" b="1" kern="1200" dirty="0">
            <a:solidFill>
              <a:srgbClr val="273B1F"/>
            </a:solidFill>
          </a:endParaRPr>
        </a:p>
      </dsp:txBody>
      <dsp:txXfrm>
        <a:off x="1984665" y="460353"/>
        <a:ext cx="1136693" cy="1136693"/>
      </dsp:txXfrm>
    </dsp:sp>
    <dsp:sp modelId="{7C901B9D-A9EC-40BA-86DC-DE4672171199}">
      <dsp:nvSpPr>
        <dsp:cNvPr id="0" name=""/>
        <dsp:cNvSpPr/>
      </dsp:nvSpPr>
      <dsp:spPr>
        <a:xfrm>
          <a:off x="3213658" y="699058"/>
          <a:ext cx="659282" cy="659282"/>
        </a:xfrm>
        <a:prstGeom prst="rightArrow">
          <a:avLst/>
        </a:prstGeom>
        <a:solidFill>
          <a:srgbClr val="DBE9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900" kern="1200"/>
        </a:p>
      </dsp:txBody>
      <dsp:txXfrm>
        <a:off x="3213658" y="699058"/>
        <a:ext cx="659282" cy="659282"/>
      </dsp:txXfrm>
    </dsp:sp>
    <dsp:sp modelId="{FB0DC114-845A-4678-A157-AF43A3EDDCB3}">
      <dsp:nvSpPr>
        <dsp:cNvPr id="0" name=""/>
        <dsp:cNvSpPr/>
      </dsp:nvSpPr>
      <dsp:spPr>
        <a:xfrm>
          <a:off x="3965240" y="460353"/>
          <a:ext cx="1136693" cy="1136693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273B1F"/>
              </a:solidFill>
            </a:rPr>
            <a:t>Projetos Executados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273B1F"/>
              </a:solidFill>
            </a:rPr>
            <a:t>21</a:t>
          </a:r>
          <a:endParaRPr lang="pt-PT" sz="1100" b="1" kern="1200" dirty="0">
            <a:solidFill>
              <a:srgbClr val="273B1F"/>
            </a:solidFill>
          </a:endParaRPr>
        </a:p>
      </dsp:txBody>
      <dsp:txXfrm>
        <a:off x="3965240" y="460353"/>
        <a:ext cx="1136693" cy="1136693"/>
      </dsp:txXfrm>
    </dsp:sp>
    <dsp:sp modelId="{F1CCC24D-8EFB-48F0-946A-3CF767FF736D}">
      <dsp:nvSpPr>
        <dsp:cNvPr id="0" name=""/>
        <dsp:cNvSpPr/>
      </dsp:nvSpPr>
      <dsp:spPr>
        <a:xfrm>
          <a:off x="5194233" y="699058"/>
          <a:ext cx="659282" cy="659282"/>
        </a:xfrm>
        <a:prstGeom prst="rightArrow">
          <a:avLst/>
        </a:prstGeom>
        <a:solidFill>
          <a:srgbClr val="DBE9C0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5194233" y="699058"/>
        <a:ext cx="659282" cy="659282"/>
      </dsp:txXfrm>
    </dsp:sp>
    <dsp:sp modelId="{B96C5494-6DF3-44A0-957D-F1D95421AF5F}">
      <dsp:nvSpPr>
        <dsp:cNvPr id="0" name=""/>
        <dsp:cNvSpPr/>
      </dsp:nvSpPr>
      <dsp:spPr>
        <a:xfrm>
          <a:off x="5945815" y="460353"/>
          <a:ext cx="1136693" cy="1136693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273B1F"/>
              </a:solidFill>
            </a:rPr>
            <a:t>PT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273B1F"/>
              </a:solidFill>
            </a:rPr>
            <a:t>29</a:t>
          </a:r>
          <a:endParaRPr lang="pt-PT" sz="1100" b="1" kern="1200" dirty="0">
            <a:solidFill>
              <a:srgbClr val="273B1F"/>
            </a:solidFill>
          </a:endParaRPr>
        </a:p>
      </dsp:txBody>
      <dsp:txXfrm>
        <a:off x="5945815" y="460353"/>
        <a:ext cx="1136693" cy="113669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326794-14CA-41E2-9B07-D444E9C978C2}">
      <dsp:nvSpPr>
        <dsp:cNvPr id="0" name=""/>
        <dsp:cNvSpPr/>
      </dsp:nvSpPr>
      <dsp:spPr>
        <a:xfrm>
          <a:off x="3268" y="335231"/>
          <a:ext cx="1148915" cy="1148915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745231"/>
              </a:solidFill>
            </a:rPr>
            <a:t>Investimento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745231"/>
              </a:solidFill>
            </a:rPr>
            <a:t>Total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745231"/>
              </a:solidFill>
            </a:rPr>
            <a:t>5,6 milhões de euros</a:t>
          </a:r>
          <a:endParaRPr lang="pt-PT" sz="1100" b="1" kern="1200" dirty="0">
            <a:solidFill>
              <a:srgbClr val="745231"/>
            </a:solidFill>
          </a:endParaRPr>
        </a:p>
      </dsp:txBody>
      <dsp:txXfrm>
        <a:off x="3268" y="335231"/>
        <a:ext cx="1148915" cy="1148915"/>
      </dsp:txXfrm>
    </dsp:sp>
    <dsp:sp modelId="{6805251E-C549-46EA-9289-BE336A4116AB}">
      <dsp:nvSpPr>
        <dsp:cNvPr id="0" name=""/>
        <dsp:cNvSpPr/>
      </dsp:nvSpPr>
      <dsp:spPr>
        <a:xfrm>
          <a:off x="1228527" y="542618"/>
          <a:ext cx="666371" cy="666371"/>
        </a:xfrm>
        <a:prstGeom prst="rightArrow">
          <a:avLst/>
        </a:prstGeom>
        <a:solidFill>
          <a:srgbClr val="B8927C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1228527" y="542618"/>
        <a:ext cx="666371" cy="666371"/>
      </dsp:txXfrm>
    </dsp:sp>
    <dsp:sp modelId="{FB0DC114-845A-4678-A157-AF43A3EDDCB3}">
      <dsp:nvSpPr>
        <dsp:cNvPr id="0" name=""/>
        <dsp:cNvSpPr/>
      </dsp:nvSpPr>
      <dsp:spPr>
        <a:xfrm>
          <a:off x="2006006" y="339942"/>
          <a:ext cx="1148915" cy="1148915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745231"/>
              </a:solidFill>
            </a:rPr>
            <a:t>Apoio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err="1" smtClean="0">
              <a:solidFill>
                <a:srgbClr val="745231"/>
              </a:solidFill>
            </a:rPr>
            <a:t>Proder</a:t>
          </a:r>
          <a:endParaRPr lang="pt-PT" sz="1100" b="1" kern="1200" dirty="0" smtClean="0">
            <a:solidFill>
              <a:srgbClr val="74523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745231"/>
              </a:solidFill>
            </a:rPr>
            <a:t>3,2 milhões de euros</a:t>
          </a:r>
          <a:endParaRPr lang="pt-PT" sz="1100" b="1" kern="1200" dirty="0">
            <a:solidFill>
              <a:srgbClr val="745231"/>
            </a:solidFill>
          </a:endParaRPr>
        </a:p>
      </dsp:txBody>
      <dsp:txXfrm>
        <a:off x="2006006" y="339942"/>
        <a:ext cx="1148915" cy="1148915"/>
      </dsp:txXfrm>
    </dsp:sp>
    <dsp:sp modelId="{F1CCC24D-8EFB-48F0-946A-3CF767FF736D}">
      <dsp:nvSpPr>
        <dsp:cNvPr id="0" name=""/>
        <dsp:cNvSpPr/>
      </dsp:nvSpPr>
      <dsp:spPr>
        <a:xfrm>
          <a:off x="3248214" y="581214"/>
          <a:ext cx="666371" cy="666371"/>
        </a:xfrm>
        <a:prstGeom prst="rightArrow">
          <a:avLst/>
        </a:prstGeom>
        <a:solidFill>
          <a:srgbClr val="B8927C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3248214" y="581214"/>
        <a:ext cx="666371" cy="666371"/>
      </dsp:txXfrm>
    </dsp:sp>
    <dsp:sp modelId="{C24C1149-5BC5-4DE2-ADCF-E9959DC22165}">
      <dsp:nvSpPr>
        <dsp:cNvPr id="0" name=""/>
        <dsp:cNvSpPr/>
      </dsp:nvSpPr>
      <dsp:spPr>
        <a:xfrm>
          <a:off x="4007010" y="335231"/>
          <a:ext cx="1148915" cy="1148915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745231"/>
              </a:solidFill>
            </a:rPr>
            <a:t>Projetos Executados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745231"/>
              </a:solidFill>
            </a:rPr>
            <a:t>51</a:t>
          </a:r>
          <a:endParaRPr lang="pt-PT" sz="1100" b="1" kern="1200" dirty="0">
            <a:solidFill>
              <a:srgbClr val="745231"/>
            </a:solidFill>
          </a:endParaRPr>
        </a:p>
      </dsp:txBody>
      <dsp:txXfrm>
        <a:off x="4007010" y="335231"/>
        <a:ext cx="1148915" cy="1148915"/>
      </dsp:txXfrm>
    </dsp:sp>
    <dsp:sp modelId="{E16A50B5-57AF-4B66-A0B5-1A7F64A4C269}">
      <dsp:nvSpPr>
        <dsp:cNvPr id="0" name=""/>
        <dsp:cNvSpPr/>
      </dsp:nvSpPr>
      <dsp:spPr>
        <a:xfrm>
          <a:off x="5257800" y="533402"/>
          <a:ext cx="666371" cy="666371"/>
        </a:xfrm>
        <a:prstGeom prst="rightArrow">
          <a:avLst/>
        </a:prstGeom>
        <a:solidFill>
          <a:srgbClr val="B8927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300" kern="1200"/>
        </a:p>
      </dsp:txBody>
      <dsp:txXfrm>
        <a:off x="5257800" y="533402"/>
        <a:ext cx="666371" cy="666371"/>
      </dsp:txXfrm>
    </dsp:sp>
    <dsp:sp modelId="{B96C5494-6DF3-44A0-957D-F1D95421AF5F}">
      <dsp:nvSpPr>
        <dsp:cNvPr id="0" name=""/>
        <dsp:cNvSpPr/>
      </dsp:nvSpPr>
      <dsp:spPr>
        <a:xfrm>
          <a:off x="6009748" y="339942"/>
          <a:ext cx="1148915" cy="1148915"/>
        </a:xfrm>
        <a:prstGeom prst="ellipse">
          <a:avLst/>
        </a:prstGeom>
        <a:solidFill>
          <a:srgbClr val="FFFFFF">
            <a:alpha val="60000"/>
          </a:srgbClr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745231"/>
              </a:solidFill>
            </a:rPr>
            <a:t>PT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100" b="1" kern="1200" dirty="0" smtClean="0">
              <a:solidFill>
                <a:srgbClr val="745231"/>
              </a:solidFill>
            </a:rPr>
            <a:t>50</a:t>
          </a:r>
          <a:endParaRPr lang="pt-PT" sz="1100" b="1" kern="1200" dirty="0">
            <a:solidFill>
              <a:srgbClr val="745231"/>
            </a:solidFill>
          </a:endParaRPr>
        </a:p>
      </dsp:txBody>
      <dsp:txXfrm>
        <a:off x="6009748" y="339942"/>
        <a:ext cx="1148915" cy="1148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BDC25-577F-48D6-A317-58D75C3E689B}" type="datetimeFigureOut">
              <a:rPr lang="pt-PT" smtClean="0"/>
              <a:pPr/>
              <a:t>31-08-2014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80C5A-C09C-4ED9-999A-1EF0A2746D86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80C5A-C09C-4ED9-999A-1EF0A2746D86}" type="slidenum">
              <a:rPr lang="pt-PT" smtClean="0"/>
              <a:pPr/>
              <a:t>42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 do subtítulo do modelo global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3E61B-3AB3-490F-90D4-269C8A444AE7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7.xml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jpeg"/><Relationship Id="rId4" Type="http://schemas.openxmlformats.org/officeDocument/2006/relationships/diagramData" Target="../diagrams/data3.xml"/><Relationship Id="rId9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4.emf"/><Relationship Id="rId4" Type="http://schemas.openxmlformats.org/officeDocument/2006/relationships/diagramLayout" Target="../diagrams/layout5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tiff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3.png"/><Relationship Id="rId4" Type="http://schemas.openxmlformats.org/officeDocument/2006/relationships/image" Target="../media/image63.jpeg"/><Relationship Id="rId9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3101975"/>
            <a:ext cx="7696200" cy="14700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MELHOR QUALIDADE DE VIDA NOS TERRITÓRIOS (ZONAS) RURAIS</a:t>
            </a:r>
            <a:br>
              <a:rPr lang="pt-PT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pt-PT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 ABORDAGEM LEADER</a:t>
            </a:r>
            <a:endParaRPr lang="pt-PT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81200" y="44958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200" dirty="0" smtClean="0">
                <a:solidFill>
                  <a:schemeClr val="accent3">
                    <a:lumMod val="50000"/>
                  </a:schemeClr>
                </a:solidFill>
              </a:rPr>
              <a:t>Maria João Botelho</a:t>
            </a:r>
          </a:p>
          <a:p>
            <a:pPr algn="ctr">
              <a:lnSpc>
                <a:spcPct val="150000"/>
              </a:lnSpc>
            </a:pPr>
            <a:r>
              <a:rPr lang="pt-PT" sz="1200" dirty="0" smtClean="0">
                <a:solidFill>
                  <a:schemeClr val="accent3">
                    <a:lumMod val="50000"/>
                  </a:schemeClr>
                </a:solidFill>
              </a:rPr>
              <a:t> Catarina Guedes e Pedro  Oliveira</a:t>
            </a:r>
          </a:p>
          <a:p>
            <a:pPr algn="ctr">
              <a:lnSpc>
                <a:spcPct val="150000"/>
              </a:lnSpc>
            </a:pPr>
            <a:r>
              <a:rPr lang="pt-PT" sz="1200" dirty="0" smtClean="0">
                <a:solidFill>
                  <a:schemeClr val="accent3">
                    <a:lumMod val="50000"/>
                  </a:schemeClr>
                </a:solidFill>
              </a:rPr>
              <a:t>Equipa do Grupo de Ação Local (GAL) da APRODER</a:t>
            </a:r>
            <a:endParaRPr lang="pt-PT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5638799"/>
            <a:ext cx="1352646" cy="807489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04800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71884"/>
            <a:ext cx="6781800" cy="242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914401"/>
            <a:ext cx="8534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INDICE:</a:t>
            </a:r>
          </a:p>
          <a:p>
            <a:endParaRPr lang="pt-PT" sz="2400" b="1" dirty="0" smtClean="0"/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 APRODER – Quem somos?</a:t>
            </a:r>
          </a:p>
          <a:p>
            <a:endParaRPr lang="pt-PT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A </a:t>
            </a:r>
            <a:r>
              <a:rPr lang="pt-PT" sz="2400" b="1" dirty="0" smtClean="0">
                <a:solidFill>
                  <a:srgbClr val="4F6228"/>
                </a:solidFill>
              </a:rPr>
              <a:t>abordagem “Leader”</a:t>
            </a:r>
          </a:p>
          <a:p>
            <a:endParaRPr lang="pt-PT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pt-PT" sz="2400" b="1" dirty="0" smtClean="0">
                <a:solidFill>
                  <a:srgbClr val="4F6228"/>
                </a:solidFill>
              </a:rPr>
              <a:t>As 3 primeiras gerações </a:t>
            </a:r>
          </a:p>
          <a:p>
            <a:pPr lvl="1"/>
            <a:endParaRPr lang="pt-PT" sz="1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PRODER – Subprograma 3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Principais atividades desenvolvidas e alguns projetos apoiados e em curso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Que futuro?</a:t>
            </a:r>
          </a:p>
          <a:p>
            <a:endParaRPr lang="pt-PT" sz="24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7696200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just" eaLnBrk="0" hangingPunct="0">
              <a:lnSpc>
                <a:spcPts val="35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pt-PT" b="1" dirty="0" smtClean="0">
                <a:solidFill>
                  <a:schemeClr val="accent3">
                    <a:lumMod val="50000"/>
                  </a:schemeClr>
                </a:solidFill>
              </a:rPr>
              <a:t>NA ZONA APRODER OS RESULTADOS TANGÍVEIS </a:t>
            </a:r>
            <a:r>
              <a:rPr lang="pt-PT" altLang="pt-PT" dirty="0" smtClean="0">
                <a:solidFill>
                  <a:schemeClr val="accent3">
                    <a:lumMod val="50000"/>
                  </a:schemeClr>
                </a:solidFill>
              </a:rPr>
              <a:t>das </a:t>
            </a:r>
            <a:r>
              <a:rPr lang="pt-PT" altLang="pt-PT" u="sng" dirty="0" smtClean="0">
                <a:solidFill>
                  <a:schemeClr val="accent3">
                    <a:lumMod val="50000"/>
                  </a:schemeClr>
                </a:solidFill>
              </a:rPr>
              <a:t>3 primeiras gerações do Programa Leader de Iniciativa Comunitária</a:t>
            </a:r>
            <a:r>
              <a:rPr lang="pt-PT" altLang="pt-PT" dirty="0" smtClean="0">
                <a:solidFill>
                  <a:schemeClr val="accent3">
                    <a:lumMod val="50000"/>
                  </a:schemeClr>
                </a:solidFill>
              </a:rPr>
              <a:t>, são relevantes……</a:t>
            </a:r>
            <a:endParaRPr lang="pt-PT" altLang="pt-P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" y="1600200"/>
            <a:ext cx="4495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eaLnBrk="0" hangingPunct="0">
              <a:buFont typeface="Wingdings" pitchFamily="2" charset="2"/>
              <a:buNone/>
            </a:pPr>
            <a:r>
              <a:rPr lang="pt-PT" altLang="pt-PT" sz="2000" b="1" dirty="0" smtClean="0">
                <a:solidFill>
                  <a:schemeClr val="accent6">
                    <a:lumMod val="50000"/>
                  </a:schemeClr>
                </a:solidFill>
              </a:rPr>
              <a:t>INVESTIMENTO NA REGIÃO </a:t>
            </a:r>
            <a:r>
              <a:rPr lang="pt-PT" altLang="pt-PT" sz="2000" b="1" u="sng" dirty="0" smtClean="0">
                <a:solidFill>
                  <a:schemeClr val="accent6">
                    <a:lumMod val="50000"/>
                  </a:schemeClr>
                </a:solidFill>
              </a:rPr>
              <a:t> (1992-2008</a:t>
            </a:r>
            <a:r>
              <a:rPr lang="pt-PT" altLang="pt-PT" sz="16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endParaRPr lang="pt-PT" altLang="pt-PT" sz="1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400" b="1" dirty="0" smtClean="0">
                <a:solidFill>
                  <a:schemeClr val="accent3">
                    <a:lumMod val="50000"/>
                  </a:schemeClr>
                </a:solidFill>
              </a:rPr>
              <a:t>Investimento  Total  -  </a:t>
            </a:r>
            <a:r>
              <a:rPr lang="pt-PT" altLang="pt-PT" sz="1600" b="1" dirty="0" smtClean="0">
                <a:solidFill>
                  <a:schemeClr val="accent6">
                    <a:lumMod val="50000"/>
                  </a:schemeClr>
                </a:solidFill>
              </a:rPr>
              <a:t>14,05 milhões de euros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4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400" b="1" dirty="0" smtClean="0">
                <a:solidFill>
                  <a:schemeClr val="accent3">
                    <a:lumMod val="50000"/>
                  </a:schemeClr>
                </a:solidFill>
              </a:rPr>
              <a:t>Apoio  Leader -  </a:t>
            </a:r>
            <a:r>
              <a:rPr lang="pt-PT" altLang="pt-PT" sz="1600" b="1" dirty="0" smtClean="0">
                <a:solidFill>
                  <a:schemeClr val="accent6">
                    <a:lumMod val="50000"/>
                  </a:schemeClr>
                </a:solidFill>
              </a:rPr>
              <a:t>7,65 milhões de euros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endParaRPr lang="pt-PT" altLang="pt-PT" sz="1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400" b="1" dirty="0" smtClean="0">
                <a:solidFill>
                  <a:schemeClr val="accent3">
                    <a:lumMod val="50000"/>
                  </a:schemeClr>
                </a:solidFill>
              </a:rPr>
              <a:t>Investimento Privado </a:t>
            </a:r>
            <a:r>
              <a:rPr lang="pt-PT" altLang="pt-PT" sz="1400" b="1" dirty="0" smtClean="0">
                <a:solidFill>
                  <a:schemeClr val="accent6">
                    <a:lumMod val="50000"/>
                  </a:schemeClr>
                </a:solidFill>
              </a:rPr>
              <a:t>-  </a:t>
            </a:r>
            <a:r>
              <a:rPr lang="pt-PT" altLang="pt-PT" sz="1600" b="1" dirty="0" smtClean="0">
                <a:solidFill>
                  <a:schemeClr val="accent6">
                    <a:lumMod val="50000"/>
                  </a:schemeClr>
                </a:solidFill>
              </a:rPr>
              <a:t>6,40 milhões de euros</a:t>
            </a:r>
          </a:p>
        </p:txBody>
      </p:sp>
      <p:graphicFrame>
        <p:nvGraphicFramePr>
          <p:cNvPr id="9" name="Gráfico 8"/>
          <p:cNvGraphicFramePr/>
          <p:nvPr/>
        </p:nvGraphicFramePr>
        <p:xfrm>
          <a:off x="4876800" y="4343400"/>
          <a:ext cx="3505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400" y="3657600"/>
            <a:ext cx="419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eaLnBrk="0" hangingPunct="0"/>
            <a:r>
              <a:rPr lang="pt-PT" altLang="pt-PT" sz="2000" b="1" dirty="0" smtClean="0">
                <a:solidFill>
                  <a:schemeClr val="accent6">
                    <a:lumMod val="50000"/>
                  </a:schemeClr>
                </a:solidFill>
              </a:rPr>
              <a:t>TOTAL PROJETOS EXECUTADOS – </a:t>
            </a:r>
            <a:r>
              <a:rPr lang="pt-PT" altLang="pt-PT" sz="2000" b="1" dirty="0" smtClean="0">
                <a:solidFill>
                  <a:schemeClr val="accent3">
                    <a:lumMod val="50000"/>
                  </a:schemeClr>
                </a:solidFill>
              </a:rPr>
              <a:t>391</a:t>
            </a:r>
          </a:p>
        </p:txBody>
      </p:sp>
      <p:pic>
        <p:nvPicPr>
          <p:cNvPr id="12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13" name="CaixaDeTexto 12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15" name="Gráfico 14"/>
          <p:cNvGraphicFramePr/>
          <p:nvPr/>
        </p:nvGraphicFramePr>
        <p:xfrm>
          <a:off x="4419600" y="1219200"/>
          <a:ext cx="4320540" cy="306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52400" y="4495800"/>
            <a:ext cx="4572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eaLnBrk="0" hangingPunct="0">
              <a:buFont typeface="Wingdings" pitchFamily="2" charset="2"/>
              <a:buNone/>
            </a:pPr>
            <a:r>
              <a:rPr lang="pt-PT" altLang="pt-PT" sz="2000" b="1" dirty="0" smtClean="0">
                <a:solidFill>
                  <a:schemeClr val="accent6">
                    <a:lumMod val="50000"/>
                  </a:schemeClr>
                </a:solidFill>
              </a:rPr>
              <a:t>INDICADORES POR PROJETO - MÉDIA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endParaRPr lang="pt-PT" altLang="pt-PT" sz="1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400" b="1" dirty="0" smtClean="0">
                <a:solidFill>
                  <a:schemeClr val="accent3">
                    <a:lumMod val="50000"/>
                  </a:schemeClr>
                </a:solidFill>
              </a:rPr>
              <a:t>Investimento  Total  -  </a:t>
            </a:r>
            <a:r>
              <a:rPr lang="pt-PT" altLang="pt-PT" sz="1600" b="1" dirty="0" smtClean="0">
                <a:solidFill>
                  <a:schemeClr val="accent6">
                    <a:lumMod val="50000"/>
                  </a:schemeClr>
                </a:solidFill>
              </a:rPr>
              <a:t>36  mil  euros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4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400" b="1" dirty="0" smtClean="0">
                <a:solidFill>
                  <a:schemeClr val="accent3">
                    <a:lumMod val="50000"/>
                  </a:schemeClr>
                </a:solidFill>
              </a:rPr>
              <a:t>Apoio  Leader -  </a:t>
            </a:r>
            <a:r>
              <a:rPr lang="pt-PT" altLang="pt-PT" sz="1600" b="1" dirty="0" smtClean="0">
                <a:solidFill>
                  <a:schemeClr val="accent6">
                    <a:lumMod val="50000"/>
                  </a:schemeClr>
                </a:solidFill>
              </a:rPr>
              <a:t>20 mil euros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endParaRPr lang="pt-PT" altLang="pt-PT" sz="1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400" b="1" dirty="0" smtClean="0">
                <a:solidFill>
                  <a:schemeClr val="accent3">
                    <a:lumMod val="50000"/>
                  </a:schemeClr>
                </a:solidFill>
              </a:rPr>
              <a:t>Investimento Privado </a:t>
            </a:r>
            <a:r>
              <a:rPr lang="pt-PT" altLang="pt-PT" sz="1400" b="1" dirty="0" smtClean="0">
                <a:solidFill>
                  <a:schemeClr val="accent6">
                    <a:lumMod val="50000"/>
                  </a:schemeClr>
                </a:solidFill>
              </a:rPr>
              <a:t>-  </a:t>
            </a:r>
            <a:r>
              <a:rPr lang="pt-PT" altLang="pt-PT" sz="1600" b="1" dirty="0" smtClean="0">
                <a:solidFill>
                  <a:schemeClr val="accent6">
                    <a:lumMod val="50000"/>
                  </a:schemeClr>
                </a:solidFill>
              </a:rPr>
              <a:t>16 mil  euros</a:t>
            </a:r>
            <a:r>
              <a:rPr lang="pt-PT" altLang="pt-PT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pt-PT" altLang="pt-PT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914401"/>
            <a:ext cx="8534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INDICE:</a:t>
            </a:r>
          </a:p>
          <a:p>
            <a:endParaRPr lang="pt-PT" sz="2400" b="1" dirty="0" smtClean="0"/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 APRODER – Quem somos?</a:t>
            </a:r>
          </a:p>
          <a:p>
            <a:endParaRPr lang="pt-PT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 abordagem “Leader” – as primeiras 3 gerações </a:t>
            </a:r>
          </a:p>
          <a:p>
            <a:endParaRPr lang="pt-PT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rgbClr val="4F6228"/>
                </a:solidFill>
              </a:rPr>
              <a:t>As 3 primeiras gerações </a:t>
            </a:r>
          </a:p>
          <a:p>
            <a:pPr lvl="1"/>
            <a:endParaRPr lang="pt-PT" sz="1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pt-PT" sz="2400" b="1" dirty="0" smtClean="0">
                <a:solidFill>
                  <a:srgbClr val="4F6228"/>
                </a:solidFill>
              </a:rPr>
              <a:t>PRODER – Subprograma 3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Principais atividades desenvolvidas e alguns projetos apoiados e em curso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Que futuro?</a:t>
            </a:r>
          </a:p>
          <a:p>
            <a:endParaRPr lang="pt-PT" sz="24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62000" y="6858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rcRect l="2353" t="5206" r="1983" b="13617"/>
          <a:stretch>
            <a:fillRect/>
          </a:stretch>
        </p:blipFill>
        <p:spPr bwMode="auto">
          <a:xfrm>
            <a:off x="228600" y="1143000"/>
            <a:ext cx="828552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4114800" y="609600"/>
            <a:ext cx="2362200" cy="5334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52400" y="5334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cap="small" dirty="0" smtClean="0">
                <a:solidFill>
                  <a:srgbClr val="6C9200"/>
                </a:solidFill>
                <a:ea typeface="Tahoma" pitchFamily="34" charset="0"/>
                <a:cs typeface="Tahoma" pitchFamily="34" charset="0"/>
              </a:rPr>
              <a:t>PRODER – Subprograma 3</a:t>
            </a:r>
            <a:endParaRPr lang="pt-PT" b="1" dirty="0" smtClean="0">
              <a:solidFill>
                <a:srgbClr val="6C9200"/>
              </a:solidFill>
            </a:endParaRP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389875" y="381000"/>
            <a:ext cx="381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small" dirty="0" smtClean="0">
                <a:solidFill>
                  <a:srgbClr val="6C9200"/>
                </a:solidFill>
                <a:ea typeface="Tahoma" pitchFamily="34" charset="0"/>
                <a:cs typeface="Tahoma" pitchFamily="34" charset="0"/>
              </a:rPr>
              <a:t>APRODER - PRODER – Subprograma 3</a:t>
            </a:r>
            <a:endParaRPr lang="pt-PT" b="1" dirty="0" smtClean="0">
              <a:solidFill>
                <a:srgbClr val="6C9200"/>
              </a:solidFill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828800" y="838200"/>
          <a:ext cx="54864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Gráfico 11"/>
          <p:cNvGraphicFramePr/>
          <p:nvPr/>
        </p:nvGraphicFramePr>
        <p:xfrm>
          <a:off x="914400" y="2133600"/>
          <a:ext cx="7467600" cy="4141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389875" y="381000"/>
            <a:ext cx="381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small" dirty="0" smtClean="0">
                <a:solidFill>
                  <a:srgbClr val="6C9200"/>
                </a:solidFill>
                <a:ea typeface="Tahoma" pitchFamily="34" charset="0"/>
                <a:cs typeface="Tahoma" pitchFamily="34" charset="0"/>
              </a:rPr>
              <a:t>APRODER - PRODER – Subprograma 3</a:t>
            </a:r>
            <a:endParaRPr lang="pt-PT" b="1" dirty="0" smtClean="0">
              <a:solidFill>
                <a:srgbClr val="6C9200"/>
              </a:solidFill>
            </a:endParaRPr>
          </a:p>
        </p:txBody>
      </p:sp>
      <p:graphicFrame>
        <p:nvGraphicFramePr>
          <p:cNvPr id="9" name="Diagrama 8"/>
          <p:cNvGraphicFramePr/>
          <p:nvPr/>
        </p:nvGraphicFramePr>
        <p:xfrm>
          <a:off x="1676400" y="838200"/>
          <a:ext cx="62484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Gráfico 7"/>
          <p:cNvGraphicFramePr/>
          <p:nvPr/>
        </p:nvGraphicFramePr>
        <p:xfrm>
          <a:off x="990600" y="2209800"/>
          <a:ext cx="7620000" cy="394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228600" y="533400"/>
            <a:ext cx="373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small" dirty="0" smtClean="0">
                <a:solidFill>
                  <a:srgbClr val="6C9200"/>
                </a:solidFill>
                <a:ea typeface="Tahoma" pitchFamily="34" charset="0"/>
                <a:cs typeface="Tahoma" pitchFamily="34" charset="0"/>
              </a:rPr>
              <a:t>APRODER - PRODER – Subprograma 3</a:t>
            </a:r>
            <a:endParaRPr lang="pt-PT" b="1" dirty="0" smtClean="0">
              <a:solidFill>
                <a:srgbClr val="6C9200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3810000" y="914400"/>
            <a:ext cx="1600200" cy="1600200"/>
            <a:chOff x="0" y="31225"/>
            <a:chExt cx="1222920" cy="1222920"/>
          </a:xfrm>
          <a:scene3d>
            <a:camera prst="orthographicFront"/>
            <a:lightRig rig="flat" dir="t"/>
          </a:scene3d>
        </p:grpSpPr>
        <p:sp>
          <p:nvSpPr>
            <p:cNvPr id="10" name="Oval 9"/>
            <p:cNvSpPr/>
            <p:nvPr/>
          </p:nvSpPr>
          <p:spPr>
            <a:xfrm>
              <a:off x="0" y="31225"/>
              <a:ext cx="1222920" cy="1222920"/>
            </a:xfrm>
            <a:prstGeom prst="ellipse">
              <a:avLst/>
            </a:prstGeom>
            <a:solidFill>
              <a:srgbClr val="FFFFFF">
                <a:alpha val="60000"/>
              </a:srgbClr>
            </a:solidFill>
            <a:ln w="28575">
              <a:noFill/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Oval 4"/>
            <p:cNvSpPr/>
            <p:nvPr/>
          </p:nvSpPr>
          <p:spPr>
            <a:xfrm>
              <a:off x="179093" y="210317"/>
              <a:ext cx="864734" cy="8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chemeClr val="tx2">
                      <a:lumMod val="75000"/>
                    </a:schemeClr>
                  </a:solidFill>
                </a:rPr>
                <a:t>100 </a:t>
              </a:r>
              <a:r>
                <a:rPr lang="pt-PT" sz="1600" b="1" kern="1200" cap="small" baseline="0" dirty="0" smtClean="0">
                  <a:solidFill>
                    <a:schemeClr val="tx2">
                      <a:lumMod val="75000"/>
                    </a:schemeClr>
                  </a:solidFill>
                </a:rPr>
                <a:t>POSTOS DE TRABALHO</a:t>
              </a:r>
              <a:endParaRPr lang="pt-PT" sz="1600" b="1" kern="1200" cap="small" baseline="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13" name="Gráfico 12"/>
          <p:cNvGraphicFramePr>
            <a:graphicFrameLocks/>
          </p:cNvGraphicFramePr>
          <p:nvPr/>
        </p:nvGraphicFramePr>
        <p:xfrm>
          <a:off x="152400" y="2514600"/>
          <a:ext cx="5181600" cy="34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/>
          <p:cNvGraphicFramePr/>
          <p:nvPr/>
        </p:nvGraphicFramePr>
        <p:xfrm>
          <a:off x="5029200" y="2743200"/>
          <a:ext cx="38862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228600" y="533400"/>
            <a:ext cx="387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small" dirty="0" smtClean="0">
                <a:solidFill>
                  <a:srgbClr val="6C9200"/>
                </a:solidFill>
                <a:ea typeface="Tahoma" pitchFamily="34" charset="0"/>
                <a:cs typeface="Tahoma" pitchFamily="34" charset="0"/>
              </a:rPr>
              <a:t>APRODER - PRODER – Subprograma 3 </a:t>
            </a:r>
            <a:endParaRPr lang="pt-PT" b="1" dirty="0" smtClean="0">
              <a:solidFill>
                <a:srgbClr val="6C92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8600" y="14478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AZAMBUJA</a:t>
            </a:r>
            <a:endParaRPr lang="pt-PT" sz="20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Gráfico 9"/>
          <p:cNvGraphicFramePr/>
          <p:nvPr/>
        </p:nvGraphicFramePr>
        <p:xfrm>
          <a:off x="0" y="2590800"/>
          <a:ext cx="49530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1828800" y="685800"/>
          <a:ext cx="70866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Gráfico 17"/>
          <p:cNvGraphicFramePr/>
          <p:nvPr/>
        </p:nvGraphicFramePr>
        <p:xfrm>
          <a:off x="5029200" y="2667000"/>
          <a:ext cx="3810000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4419600"/>
            <a:ext cx="3162300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228600" y="533400"/>
            <a:ext cx="387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small" dirty="0" smtClean="0">
                <a:solidFill>
                  <a:srgbClr val="6C9200"/>
                </a:solidFill>
                <a:ea typeface="Tahoma" pitchFamily="34" charset="0"/>
                <a:cs typeface="Tahoma" pitchFamily="34" charset="0"/>
              </a:rPr>
              <a:t>APRODER - PRODER – Subprograma 3 </a:t>
            </a:r>
            <a:endParaRPr lang="pt-PT" b="1" dirty="0" smtClean="0">
              <a:solidFill>
                <a:srgbClr val="6C92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04800" y="13524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u="sng" dirty="0" smtClean="0">
                <a:solidFill>
                  <a:srgbClr val="006F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CARTAXO</a:t>
            </a:r>
            <a:endParaRPr lang="pt-PT" sz="2000" b="1" u="sng" dirty="0">
              <a:solidFill>
                <a:srgbClr val="006F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752600" y="381000"/>
          <a:ext cx="7162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Gráfico 14"/>
          <p:cNvGraphicFramePr/>
          <p:nvPr/>
        </p:nvGraphicFramePr>
        <p:xfrm>
          <a:off x="152400" y="2438400"/>
          <a:ext cx="432435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4267200"/>
            <a:ext cx="3094037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7800" y="2514600"/>
            <a:ext cx="3352800" cy="177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228600" y="533400"/>
            <a:ext cx="387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small" dirty="0" smtClean="0">
                <a:solidFill>
                  <a:srgbClr val="6C9200"/>
                </a:solidFill>
                <a:ea typeface="Tahoma" pitchFamily="34" charset="0"/>
                <a:cs typeface="Tahoma" pitchFamily="34" charset="0"/>
              </a:rPr>
              <a:t>APRODER - PRODER – Subprograma 3 </a:t>
            </a:r>
            <a:endParaRPr lang="pt-PT" b="1" dirty="0" smtClean="0">
              <a:solidFill>
                <a:srgbClr val="6C92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8600" y="14478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u="sng" dirty="0" smtClean="0">
                <a:solidFill>
                  <a:srgbClr val="273B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MAIOR</a:t>
            </a:r>
            <a:endParaRPr lang="pt-PT" sz="2000" b="1" u="sng" dirty="0">
              <a:solidFill>
                <a:srgbClr val="273B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905000" y="533400"/>
          <a:ext cx="70866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4419600"/>
            <a:ext cx="3154363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81600" y="2514600"/>
            <a:ext cx="3633531" cy="192040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514600"/>
            <a:ext cx="57912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914401"/>
            <a:ext cx="8534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INDICE:</a:t>
            </a:r>
          </a:p>
          <a:p>
            <a:endParaRPr lang="pt-PT" sz="2400" b="1" dirty="0" smtClean="0"/>
          </a:p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A APRODER – Quem somos?</a:t>
            </a:r>
          </a:p>
          <a:p>
            <a:endParaRPr lang="pt-PT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 abordagem “Leader” 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As primeiras 3 gerações </a:t>
            </a:r>
          </a:p>
          <a:p>
            <a:pPr lvl="1"/>
            <a:endParaRPr lang="pt-PT" sz="1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PRODER – Subprograma 3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Principais atividades desenvolvidas e alguns projetos apoiados e em curso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Que futuro?</a:t>
            </a:r>
          </a:p>
          <a:p>
            <a:endParaRPr lang="pt-PT" sz="24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228600" y="533400"/>
            <a:ext cx="387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small" dirty="0" smtClean="0">
                <a:solidFill>
                  <a:srgbClr val="6C9200"/>
                </a:solidFill>
                <a:ea typeface="Tahoma" pitchFamily="34" charset="0"/>
                <a:cs typeface="Tahoma" pitchFamily="34" charset="0"/>
              </a:rPr>
              <a:t>APRODER - PRODER – Subprograma 3 </a:t>
            </a:r>
            <a:endParaRPr lang="pt-PT" b="1" dirty="0" smtClean="0">
              <a:solidFill>
                <a:srgbClr val="6C92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2400" y="15240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u="sng" dirty="0" smtClean="0">
                <a:solidFill>
                  <a:srgbClr val="7452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SANTARÉM</a:t>
            </a:r>
            <a:endParaRPr lang="pt-PT" sz="2000" b="1" u="sng" dirty="0">
              <a:solidFill>
                <a:srgbClr val="7452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752600" y="762000"/>
          <a:ext cx="71628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21405" y="4492573"/>
            <a:ext cx="3170195" cy="206062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05669" y="2499194"/>
            <a:ext cx="3633531" cy="192040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" y="2512157"/>
            <a:ext cx="5791199" cy="3812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228600" y="533400"/>
            <a:ext cx="387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small" dirty="0" smtClean="0">
                <a:solidFill>
                  <a:srgbClr val="6C9200"/>
                </a:solidFill>
                <a:ea typeface="Tahoma" pitchFamily="34" charset="0"/>
                <a:cs typeface="Tahoma" pitchFamily="34" charset="0"/>
              </a:rPr>
              <a:t>APRODER - PRODER – Subprograma 3 </a:t>
            </a:r>
            <a:endParaRPr lang="pt-PT" b="1" dirty="0" smtClean="0">
              <a:solidFill>
                <a:srgbClr val="6C9200"/>
              </a:solidFill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xmlns="" val="1449584445"/>
              </p:ext>
            </p:extLst>
          </p:nvPr>
        </p:nvGraphicFramePr>
        <p:xfrm>
          <a:off x="152400" y="1447800"/>
          <a:ext cx="44196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xmlns="" val="1702613986"/>
              </p:ext>
            </p:extLst>
          </p:nvPr>
        </p:nvGraphicFramePr>
        <p:xfrm>
          <a:off x="4648200" y="1371600"/>
          <a:ext cx="41148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áfico 13"/>
          <p:cNvGraphicFramePr/>
          <p:nvPr/>
        </p:nvGraphicFramePr>
        <p:xfrm>
          <a:off x="457200" y="3733800"/>
          <a:ext cx="4191000" cy="2461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3352800" y="4419599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/>
              <a:t>60%</a:t>
            </a:r>
            <a:endParaRPr lang="pt-PT" sz="1000" dirty="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257800" y="4114800"/>
            <a:ext cx="35814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eaLnBrk="0" hangingPunct="0">
              <a:buFont typeface="Wingdings" pitchFamily="2" charset="2"/>
              <a:buNone/>
            </a:pPr>
            <a:r>
              <a:rPr lang="pt-PT" altLang="pt-PT" sz="1400" b="1" dirty="0" smtClean="0">
                <a:solidFill>
                  <a:schemeClr val="accent6">
                    <a:lumMod val="50000"/>
                  </a:schemeClr>
                </a:solidFill>
              </a:rPr>
              <a:t>INDICADORES  POR PROJETO – MÉDIA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endParaRPr lang="pt-PT" altLang="pt-PT" sz="1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200" b="1" dirty="0" smtClean="0">
                <a:solidFill>
                  <a:schemeClr val="accent3">
                    <a:lumMod val="50000"/>
                  </a:schemeClr>
                </a:solidFill>
              </a:rPr>
              <a:t>Investimento  Total  -  </a:t>
            </a:r>
            <a:r>
              <a:rPr lang="pt-PT" altLang="pt-PT" sz="1200" b="1" dirty="0" smtClean="0">
                <a:solidFill>
                  <a:schemeClr val="accent6">
                    <a:lumMod val="50000"/>
                  </a:schemeClr>
                </a:solidFill>
              </a:rPr>
              <a:t>120  mil  euros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2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200" b="1" dirty="0" smtClean="0">
                <a:solidFill>
                  <a:schemeClr val="accent3">
                    <a:lumMod val="50000"/>
                  </a:schemeClr>
                </a:solidFill>
              </a:rPr>
              <a:t>Apoio  Leader -  </a:t>
            </a:r>
            <a:r>
              <a:rPr lang="pt-PT" altLang="pt-PT" sz="1200" b="1" dirty="0" smtClean="0">
                <a:solidFill>
                  <a:schemeClr val="accent6">
                    <a:lumMod val="50000"/>
                  </a:schemeClr>
                </a:solidFill>
              </a:rPr>
              <a:t>71 mil euros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endParaRPr lang="pt-PT" altLang="pt-PT" sz="1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200" b="1" dirty="0" smtClean="0">
                <a:solidFill>
                  <a:schemeClr val="accent3">
                    <a:lumMod val="50000"/>
                  </a:schemeClr>
                </a:solidFill>
              </a:rPr>
              <a:t>Investimento Privado </a:t>
            </a:r>
            <a:r>
              <a:rPr lang="pt-PT" altLang="pt-PT" sz="1200" b="1" dirty="0" smtClean="0">
                <a:solidFill>
                  <a:schemeClr val="accent6">
                    <a:lumMod val="50000"/>
                  </a:schemeClr>
                </a:solidFill>
              </a:rPr>
              <a:t>-  49 mil  euros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endParaRPr lang="pt-PT" altLang="pt-PT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200" b="1" dirty="0" smtClean="0">
                <a:solidFill>
                  <a:schemeClr val="accent3">
                    <a:lumMod val="50000"/>
                  </a:schemeClr>
                </a:solidFill>
              </a:rPr>
              <a:t>Postos de Trabalho -  </a:t>
            </a:r>
            <a:r>
              <a:rPr lang="pt-PT" altLang="pt-PT" sz="1200" b="1" dirty="0" smtClean="0">
                <a:solidFill>
                  <a:schemeClr val="accent6">
                    <a:lumMod val="50000"/>
                  </a:schemeClr>
                </a:solidFill>
              </a:rPr>
              <a:t>1,14</a:t>
            </a:r>
          </a:p>
          <a:p>
            <a:pPr marL="533400" indent="-533400" algn="just" eaLnBrk="0" hangingPunct="0">
              <a:buFont typeface="Wingdings" pitchFamily="2" charset="2"/>
              <a:buNone/>
            </a:pPr>
            <a:r>
              <a:rPr lang="pt-PT" altLang="pt-PT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pt-PT" altLang="pt-PT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914401"/>
            <a:ext cx="8534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INDICE:</a:t>
            </a:r>
          </a:p>
          <a:p>
            <a:endParaRPr lang="pt-PT" sz="2400" b="1" dirty="0" smtClean="0"/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 APRODER – Quem somos?</a:t>
            </a:r>
          </a:p>
          <a:p>
            <a:endParaRPr lang="pt-PT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 abordagem “Leader”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As 3 primeiras gerações </a:t>
            </a:r>
          </a:p>
          <a:p>
            <a:pPr lvl="1"/>
            <a:endParaRPr lang="pt-PT" sz="1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PRODER – Subprograma 3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Principais atividades desenvolvidas e alguns projetos apoiados e em curso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Que futuro?</a:t>
            </a:r>
          </a:p>
          <a:p>
            <a:endParaRPr lang="pt-PT" sz="24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800" y="22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28600" y="76201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 smtClean="0"/>
          </a:p>
          <a:p>
            <a:endParaRPr lang="pt-P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188" y="2971800"/>
            <a:ext cx="45944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4419600" cy="300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42900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16" name="CaixaDeTexto 15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724400" y="105787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sym typeface="Calibri" pitchFamily="34" charset="0"/>
              </a:rPr>
              <a:t>ADEGA, SALA DE PROVAS, LOJA DE VINHOS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sym typeface="MorganSans-Regular" pitchFamily="-112" charset="0"/>
            </a:endParaRP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800" y="22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6" descr="http://sphotos-c.ak.fbcdn.net/hphotos-ak-ash3/9135_156450846483_4031982_n.jpg"/>
          <p:cNvPicPr>
            <a:picLocks noChangeAspect="1" noChangeArrowheads="1"/>
          </p:cNvPicPr>
          <p:nvPr/>
        </p:nvPicPr>
        <p:blipFill>
          <a:blip r:embed="rId2" cstate="print"/>
          <a:srcRect b="10744"/>
          <a:stretch>
            <a:fillRect/>
          </a:stretch>
        </p:blipFill>
        <p:spPr bwMode="auto">
          <a:xfrm>
            <a:off x="228600" y="1219200"/>
            <a:ext cx="767692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8642" y="609600"/>
            <a:ext cx="5902358" cy="205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6" name="Picture 8" descr="http://sphotos-g.ak.fbcdn.net/hphotos-ak-ash3/34951_417391746483_4784942_n.jpg"/>
          <p:cNvPicPr>
            <a:picLocks noChangeAspect="1" noChangeArrowheads="1"/>
          </p:cNvPicPr>
          <p:nvPr/>
        </p:nvPicPr>
        <p:blipFill>
          <a:blip r:embed="rId4" cstate="print"/>
          <a:srcRect l="8060"/>
          <a:stretch>
            <a:fillRect/>
          </a:stretch>
        </p:blipFill>
        <p:spPr bwMode="auto">
          <a:xfrm>
            <a:off x="228600" y="304800"/>
            <a:ext cx="2209800" cy="180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7432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50000"/>
                  </a:schemeClr>
                </a:solidFill>
              </a:rPr>
              <a:t>VINHO, ENOTURISMO, ADEGA E EVENTOS</a:t>
            </a:r>
            <a:endParaRPr lang="pt-P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Marcador de Posição da Imagem 6" descr="FotoValeFornos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6576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800" y="22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2" descr="F:\IMAGENS\Beneficiarios\Caves D'Alagoa\DSC05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7155" y="533400"/>
            <a:ext cx="3527245" cy="2645434"/>
          </a:xfrm>
          <a:prstGeom prst="rect">
            <a:avLst/>
          </a:prstGeom>
          <a:noFill/>
        </p:spPr>
      </p:pic>
      <p:pic>
        <p:nvPicPr>
          <p:cNvPr id="20" name="Picture 4" descr="F:\IMAGENS\Beneficiarios\Caves D'Alagoa\DSC05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55" y="533400"/>
            <a:ext cx="3505200" cy="2628900"/>
          </a:xfrm>
          <a:prstGeom prst="rect">
            <a:avLst/>
          </a:prstGeom>
          <a:noFill/>
        </p:spPr>
      </p:pic>
      <p:pic>
        <p:nvPicPr>
          <p:cNvPr id="16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52400" y="0"/>
            <a:ext cx="83820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sym typeface="Calibri" pitchFamily="34" charset="0"/>
              </a:rPr>
              <a:t>ADEGA, SALA DE PROVAS, LOJA DE VINHOS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sym typeface="MorganSans-Regular" pitchFamily="-112" charset="0"/>
            </a:endParaRPr>
          </a:p>
        </p:txBody>
      </p:sp>
      <p:pic>
        <p:nvPicPr>
          <p:cNvPr id="11" name="Picture 2" descr="http://adegaalcanhoes.com/wp-content/themes/adegaalcanhoes/images/hp-m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3560" y="3429000"/>
            <a:ext cx="3919640" cy="2724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aproder 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28392"/>
            <a:ext cx="3863280" cy="2576808"/>
          </a:xfrm>
        </p:spPr>
      </p:pic>
      <p:pic>
        <p:nvPicPr>
          <p:cNvPr id="7" name="Marcador de Posição de Conteúdo 3" descr="aproder (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953884"/>
            <a:ext cx="3825062" cy="2551316"/>
          </a:xfrm>
          <a:prstGeom prst="rect">
            <a:avLst/>
          </a:prstGeom>
        </p:spPr>
      </p:pic>
      <p:pic>
        <p:nvPicPr>
          <p:cNvPr id="5" name="Imagem 4" descr="aprod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3657600"/>
            <a:ext cx="3581400" cy="2330729"/>
          </a:xfrm>
          <a:prstGeom prst="rect">
            <a:avLst/>
          </a:prstGeom>
        </p:spPr>
      </p:pic>
      <p:pic>
        <p:nvPicPr>
          <p:cNvPr id="6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81000" y="36189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75000"/>
                  </a:schemeClr>
                </a:solidFill>
              </a:rPr>
              <a:t>ALOJAMENTO E EVENTOS</a:t>
            </a:r>
            <a:endParaRPr lang="pt-PT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381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75000"/>
                  </a:schemeClr>
                </a:solidFill>
              </a:rPr>
              <a:t>ALOJAMENTO E EVENTOS</a:t>
            </a:r>
            <a:endParaRPr lang="pt-PT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DSC_04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1" y="692697"/>
            <a:ext cx="3890392" cy="2593594"/>
          </a:xfrm>
        </p:spPr>
      </p:pic>
      <p:pic>
        <p:nvPicPr>
          <p:cNvPr id="1026" name="Picture 2" descr="http://www.casadoforal.com/images/moinhoccom/moinhocom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429000"/>
            <a:ext cx="3900128" cy="2590800"/>
          </a:xfrm>
          <a:prstGeom prst="rect">
            <a:avLst/>
          </a:prstGeom>
          <a:noFill/>
        </p:spPr>
      </p:pic>
      <p:pic>
        <p:nvPicPr>
          <p:cNvPr id="1028" name="Picture 4" descr="http://www.casadoforal.com/images/moinhoccom/moinhocom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429000"/>
            <a:ext cx="3882008" cy="2523306"/>
          </a:xfrm>
          <a:prstGeom prst="rect">
            <a:avLst/>
          </a:prstGeom>
          <a:noFill/>
        </p:spPr>
      </p:pic>
      <p:pic>
        <p:nvPicPr>
          <p:cNvPr id="6" name="Picture 2" descr="J:\moinhocom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685800"/>
            <a:ext cx="3900129" cy="2590800"/>
          </a:xfrm>
          <a:prstGeom prst="rect">
            <a:avLst/>
          </a:prstGeom>
          <a:noFill/>
        </p:spPr>
      </p:pic>
      <p:pic>
        <p:nvPicPr>
          <p:cNvPr id="7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33400" y="228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75000"/>
                  </a:schemeClr>
                </a:solidFill>
              </a:rPr>
              <a:t>ALOJAMENTO</a:t>
            </a:r>
            <a:endParaRPr lang="pt-PT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J:\pizap.com13347482561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886200"/>
            <a:ext cx="3390900" cy="2543175"/>
          </a:xfrm>
          <a:prstGeom prst="rect">
            <a:avLst/>
          </a:prstGeom>
          <a:noFill/>
        </p:spPr>
      </p:pic>
      <p:pic>
        <p:nvPicPr>
          <p:cNvPr id="4" name="Picture 5" descr="J:\DSC05831.JPG"/>
          <p:cNvPicPr>
            <a:picLocks noChangeAspect="1" noChangeArrowheads="1"/>
          </p:cNvPicPr>
          <p:nvPr/>
        </p:nvPicPr>
        <p:blipFill>
          <a:blip r:embed="rId3" cstate="print"/>
          <a:srcRect b="9091"/>
          <a:stretch>
            <a:fillRect/>
          </a:stretch>
        </p:blipFill>
        <p:spPr bwMode="auto">
          <a:xfrm>
            <a:off x="304800" y="4038600"/>
            <a:ext cx="3464560" cy="2362200"/>
          </a:xfrm>
          <a:prstGeom prst="rect">
            <a:avLst/>
          </a:prstGeom>
          <a:noFill/>
        </p:spPr>
      </p:pic>
      <p:pic>
        <p:nvPicPr>
          <p:cNvPr id="5" name="Picture 2" descr="J:\Imagem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85800"/>
            <a:ext cx="3200400" cy="2400300"/>
          </a:xfrm>
          <a:prstGeom prst="rect">
            <a:avLst/>
          </a:prstGeom>
          <a:noFill/>
        </p:spPr>
      </p:pic>
      <p:pic>
        <p:nvPicPr>
          <p:cNvPr id="6" name="Marcador de Posição de Conteúdo 3" descr="Fabrica Igreja Vale Figueiras (15)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b="4845"/>
          <a:stretch>
            <a:fillRect/>
          </a:stretch>
        </p:blipFill>
        <p:spPr>
          <a:xfrm>
            <a:off x="304800" y="685800"/>
            <a:ext cx="3352800" cy="2393720"/>
          </a:xfrm>
        </p:spPr>
      </p:pic>
      <p:pic>
        <p:nvPicPr>
          <p:cNvPr id="7" name="Picture 2" descr="J:\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429000" y="1828800"/>
            <a:ext cx="2457450" cy="327660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143000" y="1524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75000"/>
                  </a:schemeClr>
                </a:solidFill>
              </a:rPr>
              <a:t>SERVIÇOS BÁSICOS P/ A POPULAÇÃO E VALORIZAÇÃO DO PATRIMÓNIO</a:t>
            </a:r>
            <a:endParaRPr lang="pt-PT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 descr="J:\ferro_Palha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3600"/>
            <a:ext cx="3888630" cy="2590800"/>
          </a:xfrm>
          <a:prstGeom prst="rect">
            <a:avLst/>
          </a:prstGeom>
          <a:noFill/>
        </p:spPr>
      </p:pic>
      <p:pic>
        <p:nvPicPr>
          <p:cNvPr id="2051" name="Picture 3" descr="J:\herdade hera.jpg"/>
          <p:cNvPicPr>
            <a:picLocks noChangeAspect="1" noChangeArrowheads="1"/>
          </p:cNvPicPr>
          <p:nvPr/>
        </p:nvPicPr>
        <p:blipFill>
          <a:blip r:embed="rId4" cstate="print"/>
          <a:srcRect b="16049"/>
          <a:stretch>
            <a:fillRect/>
          </a:stretch>
        </p:blipFill>
        <p:spPr bwMode="auto">
          <a:xfrm>
            <a:off x="533400" y="2133600"/>
            <a:ext cx="4114800" cy="2590800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457200" y="1002268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006600"/>
                </a:solidFill>
              </a:rPr>
              <a:t>PATRIMÓNIO E TRADIÇÕES</a:t>
            </a:r>
            <a:endParaRPr lang="pt-PT" sz="20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34000" y="303029"/>
            <a:ext cx="3352800" cy="5927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pt-PT" sz="1600" b="1" dirty="0" smtClean="0">
                <a:solidFill>
                  <a:schemeClr val="accent1">
                    <a:lumMod val="75000"/>
                  </a:schemeClr>
                </a:solidFill>
              </a:rPr>
              <a:t>A APRODER  é </a:t>
            </a:r>
          </a:p>
          <a:p>
            <a:pPr algn="ctr">
              <a:lnSpc>
                <a:spcPts val="3500"/>
              </a:lnSpc>
            </a:pPr>
            <a:r>
              <a:rPr lang="pt-PT" sz="1600" dirty="0" smtClean="0">
                <a:solidFill>
                  <a:schemeClr val="accent3">
                    <a:lumMod val="75000"/>
                  </a:schemeClr>
                </a:solidFill>
              </a:rPr>
              <a:t>uma associação de direito privado </a:t>
            </a:r>
          </a:p>
          <a:p>
            <a:pPr algn="ctr">
              <a:lnSpc>
                <a:spcPts val="3500"/>
              </a:lnSpc>
            </a:pPr>
            <a:r>
              <a:rPr lang="pt-PT" sz="1600" dirty="0" smtClean="0">
                <a:solidFill>
                  <a:schemeClr val="accent3">
                    <a:lumMod val="75000"/>
                  </a:schemeClr>
                </a:solidFill>
              </a:rPr>
              <a:t>sem fins lucrativos</a:t>
            </a:r>
          </a:p>
          <a:p>
            <a:pPr algn="ctr">
              <a:lnSpc>
                <a:spcPts val="3500"/>
              </a:lnSpc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fundada em 1991 </a:t>
            </a:r>
          </a:p>
          <a:p>
            <a:pPr algn="ctr">
              <a:lnSpc>
                <a:spcPts val="3500"/>
              </a:lnSpc>
            </a:pPr>
            <a:r>
              <a:rPr lang="pt-PT" sz="1600" dirty="0" smtClean="0">
                <a:solidFill>
                  <a:schemeClr val="accent3">
                    <a:lumMod val="75000"/>
                  </a:schemeClr>
                </a:solidFill>
              </a:rPr>
              <a:t>com o 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objetivo</a:t>
            </a:r>
            <a:r>
              <a:rPr lang="pt-PT" sz="1600" dirty="0" smtClean="0">
                <a:solidFill>
                  <a:schemeClr val="accent3">
                    <a:lumMod val="75000"/>
                  </a:schemeClr>
                </a:solidFill>
              </a:rPr>
              <a:t> geral de contribuir 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para o desenvolvimento integrado </a:t>
            </a:r>
          </a:p>
          <a:p>
            <a:pPr algn="ctr">
              <a:lnSpc>
                <a:spcPts val="3500"/>
              </a:lnSpc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do Ribatejo e </a:t>
            </a:r>
          </a:p>
          <a:p>
            <a:pPr algn="ctr">
              <a:lnSpc>
                <a:spcPts val="3500"/>
              </a:lnSpc>
            </a:pPr>
            <a:r>
              <a:rPr lang="pt-PT" sz="1600" dirty="0" smtClean="0">
                <a:solidFill>
                  <a:schemeClr val="accent3">
                    <a:lumMod val="75000"/>
                  </a:schemeClr>
                </a:solidFill>
              </a:rPr>
              <a:t>com o objetivo específico da 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implementação de programas nacionais e comunitários que para tal contribuam, nomeadamente o Programa Leader/subprograma 3 do PRODER/…</a:t>
            </a:r>
            <a:endParaRPr lang="pt-PT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2" descr="F:\torr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43434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e Conteúdo 5" descr="Arrepiados_6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657600"/>
            <a:ext cx="2857500" cy="1905000"/>
          </a:xfrm>
        </p:spPr>
      </p:pic>
      <p:pic>
        <p:nvPicPr>
          <p:cNvPr id="7" name="Imagem 6" descr="Pão_de_ló_6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33400"/>
            <a:ext cx="3995936" cy="2663957"/>
          </a:xfrm>
          <a:prstGeom prst="rect">
            <a:avLst/>
          </a:prstGeom>
        </p:spPr>
      </p:pic>
      <p:pic>
        <p:nvPicPr>
          <p:cNvPr id="9" name="Imagem 8" descr="Suspiros_65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2952" y="533400"/>
            <a:ext cx="4032448" cy="2688299"/>
          </a:xfrm>
          <a:prstGeom prst="rect">
            <a:avLst/>
          </a:prstGeom>
        </p:spPr>
      </p:pic>
      <p:pic>
        <p:nvPicPr>
          <p:cNvPr id="8" name="Marcador de Posição de Conteúdo 3" descr="PEQUENAS 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3323042"/>
            <a:ext cx="2362200" cy="1553758"/>
          </a:xfrm>
          <a:prstGeom prst="rect">
            <a:avLst/>
          </a:prstGeom>
        </p:spPr>
      </p:pic>
      <p:pic>
        <p:nvPicPr>
          <p:cNvPr id="10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28600" y="152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75000"/>
                  </a:schemeClr>
                </a:solidFill>
              </a:rPr>
              <a:t>PATRIMÓNIO GASTRONÓMICO</a:t>
            </a:r>
            <a:endParaRPr lang="pt-PT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3200400"/>
            <a:ext cx="1986645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J:\002 quinta do juncal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1" y="4913568"/>
            <a:ext cx="2209799" cy="156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800" y="22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CaixaDeTexto 8"/>
          <p:cNvSpPr txBox="1"/>
          <p:nvPr/>
        </p:nvSpPr>
        <p:spPr>
          <a:xfrm>
            <a:off x="152400" y="762000"/>
            <a:ext cx="533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006600"/>
                </a:solidFill>
              </a:rPr>
              <a:t>PARCERIAS COM</a:t>
            </a:r>
          </a:p>
          <a:p>
            <a:endParaRPr lang="pt-PT" b="1" dirty="0" smtClean="0">
              <a:solidFill>
                <a:srgbClr val="006600"/>
              </a:solidFill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pt-PT" b="1" dirty="0" smtClean="0">
                <a:solidFill>
                  <a:srgbClr val="006600"/>
                </a:solidFill>
              </a:rPr>
              <a:t>Câmaras Municipais</a:t>
            </a:r>
          </a:p>
          <a:p>
            <a:pPr marL="273050" indent="-273050">
              <a:buFont typeface="Wingdings" pitchFamily="2" charset="2"/>
              <a:buChar char="ü"/>
            </a:pPr>
            <a:endParaRPr lang="pt-PT" b="1" dirty="0" smtClean="0">
              <a:solidFill>
                <a:srgbClr val="006600"/>
              </a:solidFill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pt-PT" b="1" dirty="0" err="1" smtClean="0">
                <a:solidFill>
                  <a:srgbClr val="006600"/>
                </a:solidFill>
              </a:rPr>
              <a:t>CIMTejo</a:t>
            </a:r>
            <a:endParaRPr lang="pt-PT" b="1" dirty="0" smtClean="0">
              <a:solidFill>
                <a:srgbClr val="006600"/>
              </a:solidFill>
            </a:endParaRPr>
          </a:p>
          <a:p>
            <a:pPr marL="273050" indent="-273050">
              <a:buFont typeface="Wingdings" pitchFamily="2" charset="2"/>
              <a:buChar char="ü"/>
            </a:pPr>
            <a:endParaRPr lang="pt-PT" b="1" dirty="0" smtClean="0">
              <a:solidFill>
                <a:srgbClr val="006600"/>
              </a:solidFill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pt-PT" b="1" dirty="0" smtClean="0">
                <a:solidFill>
                  <a:srgbClr val="006600"/>
                </a:solidFill>
              </a:rPr>
              <a:t>ERT AR</a:t>
            </a:r>
          </a:p>
          <a:p>
            <a:pPr marL="273050" indent="-273050">
              <a:buFont typeface="Wingdings" pitchFamily="2" charset="2"/>
              <a:buChar char="ü"/>
            </a:pPr>
            <a:endParaRPr lang="pt-PT" b="1" dirty="0" smtClean="0">
              <a:solidFill>
                <a:srgbClr val="006600"/>
              </a:solidFill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pt-PT" b="1" dirty="0" err="1" smtClean="0">
                <a:solidFill>
                  <a:srgbClr val="006600"/>
                </a:solidFill>
              </a:rPr>
              <a:t>CVRTejo</a:t>
            </a:r>
            <a:r>
              <a:rPr lang="pt-PT" b="1" dirty="0" smtClean="0">
                <a:solidFill>
                  <a:srgbClr val="006600"/>
                </a:solidFill>
              </a:rPr>
              <a:t>	</a:t>
            </a:r>
          </a:p>
          <a:p>
            <a:pPr marL="273050" indent="-273050">
              <a:buFont typeface="Wingdings" pitchFamily="2" charset="2"/>
              <a:buChar char="ü"/>
            </a:pPr>
            <a:endParaRPr lang="pt-PT" b="1" dirty="0" smtClean="0">
              <a:solidFill>
                <a:srgbClr val="006600"/>
              </a:solidFill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pt-PT" b="1" dirty="0" smtClean="0">
                <a:solidFill>
                  <a:srgbClr val="006600"/>
                </a:solidFill>
              </a:rPr>
              <a:t>Instituto Politécnico de Santarém</a:t>
            </a:r>
          </a:p>
          <a:p>
            <a:pPr marL="273050" indent="-273050">
              <a:buFont typeface="Wingdings" pitchFamily="2" charset="2"/>
              <a:buChar char="ü"/>
            </a:pPr>
            <a:endParaRPr lang="pt-PT" b="1" dirty="0" smtClean="0">
              <a:solidFill>
                <a:srgbClr val="006600"/>
              </a:solidFill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pt-PT" b="1" dirty="0" smtClean="0">
                <a:solidFill>
                  <a:srgbClr val="006600"/>
                </a:solidFill>
              </a:rPr>
              <a:t>ISLA</a:t>
            </a:r>
          </a:p>
          <a:p>
            <a:pPr marL="273050" indent="-273050">
              <a:buFont typeface="Wingdings" pitchFamily="2" charset="2"/>
              <a:buChar char="ü"/>
            </a:pPr>
            <a:endParaRPr lang="pt-PT" b="1" dirty="0" smtClean="0">
              <a:solidFill>
                <a:srgbClr val="006600"/>
              </a:solidFill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pt-PT" b="1" dirty="0" smtClean="0">
                <a:solidFill>
                  <a:srgbClr val="006600"/>
                </a:solidFill>
              </a:rPr>
              <a:t>OUTROS GAL</a:t>
            </a:r>
          </a:p>
          <a:p>
            <a:pPr marL="273050" indent="-273050">
              <a:buFont typeface="Wingdings" pitchFamily="2" charset="2"/>
              <a:buChar char="ü"/>
            </a:pPr>
            <a:endParaRPr lang="pt-PT" b="1" dirty="0" smtClean="0">
              <a:solidFill>
                <a:srgbClr val="006600"/>
              </a:solidFill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pt-PT" b="1" dirty="0" smtClean="0">
                <a:solidFill>
                  <a:srgbClr val="006600"/>
                </a:solidFill>
              </a:rPr>
              <a:t>…</a:t>
            </a:r>
          </a:p>
        </p:txBody>
      </p:sp>
      <p:pic>
        <p:nvPicPr>
          <p:cNvPr id="12" name="Picture 4" descr="C:\Users\MJ Botelho\Desktop\FOTOS\AGROGLOBAL\FNG 26.10.2012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143000"/>
            <a:ext cx="2990584" cy="2232554"/>
          </a:xfrm>
          <a:prstGeom prst="rect">
            <a:avLst/>
          </a:prstGeom>
          <a:noFill/>
        </p:spPr>
      </p:pic>
      <p:pic>
        <p:nvPicPr>
          <p:cNvPr id="16" name="Picture 2" descr="C:\Users\MJ Botelho\AppData\Local\Microsoft\Windows\Temporary Internet Files\Content.Outlook\K77L8HQC\IMG_0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400" y="3810000"/>
            <a:ext cx="2997200" cy="2247900"/>
          </a:xfrm>
          <a:prstGeom prst="rect">
            <a:avLst/>
          </a:prstGeom>
          <a:noFill/>
        </p:spPr>
      </p:pic>
      <p:pic>
        <p:nvPicPr>
          <p:cNvPr id="18" name="Picture 3" descr="C:\Users\MJ Botelho\AppData\Local\Microsoft\Windows\Temporary Internet Files\Content.Outlook\K77L8HQC\IMG_0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133600"/>
            <a:ext cx="2895600" cy="3860800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7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800" y="22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28600" y="76201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 smtClean="0"/>
          </a:p>
          <a:p>
            <a:endParaRPr lang="pt-PT" dirty="0"/>
          </a:p>
        </p:txBody>
      </p:sp>
      <p:pic>
        <p:nvPicPr>
          <p:cNvPr id="15" name="Picture 2" descr="http://www.caminhosdoribatejo.com/logo.png"/>
          <p:cNvPicPr>
            <a:picLocks noChangeAspect="1" noChangeArrowheads="1"/>
          </p:cNvPicPr>
          <p:nvPr/>
        </p:nvPicPr>
        <p:blipFill>
          <a:blip r:embed="rId2" cstate="print">
            <a:lum contrast="15000"/>
          </a:blip>
          <a:srcRect/>
          <a:stretch>
            <a:fillRect/>
          </a:stretch>
        </p:blipFill>
        <p:spPr bwMode="auto">
          <a:xfrm>
            <a:off x="304800" y="685800"/>
            <a:ext cx="3743325" cy="990601"/>
          </a:xfrm>
          <a:prstGeom prst="rect">
            <a:avLst/>
          </a:prstGeom>
          <a:noFill/>
        </p:spPr>
      </p:pic>
      <p:sp>
        <p:nvSpPr>
          <p:cNvPr id="16" name="CaixaDeTexto 15"/>
          <p:cNvSpPr txBox="1"/>
          <p:nvPr/>
        </p:nvSpPr>
        <p:spPr>
          <a:xfrm>
            <a:off x="152400" y="2209800"/>
            <a:ext cx="388620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Calibri" pitchFamily="34" charset="0"/>
                <a:sym typeface="Calibri" pitchFamily="34" charset="0"/>
              </a:rPr>
              <a:t>- APRODER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latin typeface="Calibri" pitchFamily="34" charset="0"/>
                <a:sym typeface="Calibri" pitchFamily="34" charset="0"/>
              </a:rPr>
              <a:t>Charneca</a:t>
            </a:r>
            <a:r>
              <a:rPr lang="en-US" sz="2400" dirty="0" smtClean="0">
                <a:latin typeface="Calibri" pitchFamily="34" charset="0"/>
                <a:sym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sym typeface="Calibri" pitchFamily="34" charset="0"/>
              </a:rPr>
              <a:t>Ribatejana</a:t>
            </a:r>
            <a:endParaRPr lang="en-US" sz="2400" dirty="0" smtClean="0">
              <a:latin typeface="Calibri" pitchFamily="34" charset="0"/>
              <a:sym typeface="Calibri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latin typeface="Calibri" pitchFamily="34" charset="0"/>
                <a:sym typeface="Calibri" pitchFamily="34" charset="0"/>
              </a:rPr>
              <a:t>Privados</a:t>
            </a:r>
            <a:r>
              <a:rPr lang="en-US" sz="2400" dirty="0" smtClean="0">
                <a:latin typeface="Calibri" pitchFamily="34" charset="0"/>
                <a:sym typeface="Calibri" pitchFamily="34" charset="0"/>
              </a:rPr>
              <a:t> </a:t>
            </a:r>
            <a:endParaRPr lang="en-US" sz="2400" b="1" dirty="0" smtClean="0"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1562" t="663"/>
          <a:stretch>
            <a:fillRect/>
          </a:stretch>
        </p:blipFill>
        <p:spPr bwMode="auto">
          <a:xfrm>
            <a:off x="3124418" y="1524000"/>
            <a:ext cx="159998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F:\IMAGENS\Zona Intervenção\Santarem\Santarém (9)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953000" y="609600"/>
            <a:ext cx="3958147" cy="2954867"/>
          </a:xfrm>
          <a:prstGeom prst="rect">
            <a:avLst/>
          </a:prstGeom>
          <a:noFill/>
        </p:spPr>
      </p:pic>
      <p:pic>
        <p:nvPicPr>
          <p:cNvPr id="19" name="Picture 3" descr="C:\Users\hp\Desktop\FOTOS\Vários\Feira Nac.Agricultura (2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2050" y="3619500"/>
            <a:ext cx="3943350" cy="2628900"/>
          </a:xfrm>
          <a:prstGeom prst="rect">
            <a:avLst/>
          </a:prstGeom>
          <a:noFill/>
        </p:spPr>
      </p:pic>
      <p:pic>
        <p:nvPicPr>
          <p:cNvPr id="20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22" name="CaixaDeTexto 21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F:\IMAGENS\Eventos\2012-10-30 FNG 26.10.2012\FNG 26.10.2012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51329"/>
            <a:ext cx="3810000" cy="3225271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304800" y="22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52400" y="2402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006600"/>
                </a:solidFill>
              </a:rPr>
              <a:t>COOPERAÇÃO; ANIMAÇÂO  E DIVULGAÇÂO</a:t>
            </a:r>
            <a:endParaRPr lang="pt-PT" b="1" dirty="0">
              <a:solidFill>
                <a:srgbClr val="006600"/>
              </a:solidFill>
            </a:endParaRPr>
          </a:p>
        </p:txBody>
      </p:sp>
      <p:pic>
        <p:nvPicPr>
          <p:cNvPr id="17" name="Picture 2" descr="C:\Users\MJ Botelho\Desktop\FOTOS\100_FUJI\DSCF0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62554"/>
            <a:ext cx="3810000" cy="2542646"/>
          </a:xfrm>
          <a:prstGeom prst="rect">
            <a:avLst/>
          </a:prstGeom>
          <a:noFill/>
        </p:spPr>
      </p:pic>
      <p:pic>
        <p:nvPicPr>
          <p:cNvPr id="24" name="Picture 4" descr="F:\IMAGENS\Eventos\2012-10-30 FNG 26.10.2012\FNG 26.10.2012 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200400"/>
            <a:ext cx="4419600" cy="3299353"/>
          </a:xfrm>
          <a:prstGeom prst="rect">
            <a:avLst/>
          </a:prstGeom>
          <a:noFill/>
        </p:spPr>
      </p:pic>
      <p:sp>
        <p:nvSpPr>
          <p:cNvPr id="16" name="CaixaDeTexto 15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pic>
        <p:nvPicPr>
          <p:cNvPr id="1026" name="Picture 2" descr="C:\Users\APRODER\Desktop\Feira + da Cebola 2014\FRIMOR 2014\IMG_3665.JPG"/>
          <p:cNvPicPr>
            <a:picLocks noChangeAspect="1" noChangeArrowheads="1"/>
          </p:cNvPicPr>
          <p:nvPr/>
        </p:nvPicPr>
        <p:blipFill>
          <a:blip r:embed="rId6" cstate="print"/>
          <a:srcRect l="4683" t="2778" r="4772"/>
          <a:stretch>
            <a:fillRect/>
          </a:stretch>
        </p:blipFill>
        <p:spPr bwMode="auto">
          <a:xfrm>
            <a:off x="228600" y="3505200"/>
            <a:ext cx="4419600" cy="2667000"/>
          </a:xfrm>
          <a:prstGeom prst="rect">
            <a:avLst/>
          </a:prstGeom>
          <a:noFill/>
        </p:spPr>
      </p:pic>
      <p:pic>
        <p:nvPicPr>
          <p:cNvPr id="1027" name="Picture 3" descr="C:\Users\APRODER\Desktop\Feira + da Cebola 2014\FRIMOR 2014\IMG_3625.JPG"/>
          <p:cNvPicPr>
            <a:picLocks noChangeAspect="1" noChangeArrowheads="1"/>
          </p:cNvPicPr>
          <p:nvPr/>
        </p:nvPicPr>
        <p:blipFill>
          <a:blip r:embed="rId7" cstate="print"/>
          <a:srcRect r="16667" b="-1164"/>
          <a:stretch>
            <a:fillRect/>
          </a:stretch>
        </p:blipFill>
        <p:spPr bwMode="auto">
          <a:xfrm>
            <a:off x="3200400" y="2111501"/>
            <a:ext cx="3186754" cy="1927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914401"/>
            <a:ext cx="8534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INDICE</a:t>
            </a:r>
          </a:p>
          <a:p>
            <a:endParaRPr lang="pt-PT" sz="2400" b="1" dirty="0" smtClean="0"/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 APRODER – Quem somos?</a:t>
            </a:r>
          </a:p>
          <a:p>
            <a:endParaRPr lang="pt-PT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 abordagem “Leader” – as primeiras 3 gerações 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As primeiras 3 gerações </a:t>
            </a:r>
          </a:p>
          <a:p>
            <a:pPr lvl="1"/>
            <a:endParaRPr lang="pt-PT" sz="1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PRODER – Subprograma 3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Principais atividades desenvolvidas e alguns projetos apoiados e em curso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Que futuro?</a:t>
            </a:r>
          </a:p>
          <a:p>
            <a:endParaRPr lang="pt-PT" sz="24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048000" y="914400"/>
            <a:ext cx="281940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3">
                    <a:lumMod val="75000"/>
                  </a:schemeClr>
                </a:solidFill>
              </a:rPr>
              <a:t>Estratégia E.U. 2020</a:t>
            </a:r>
          </a:p>
        </p:txBody>
      </p:sp>
      <p:sp>
        <p:nvSpPr>
          <p:cNvPr id="6" name="Rectângulo 5"/>
          <p:cNvSpPr/>
          <p:nvPr/>
        </p:nvSpPr>
        <p:spPr>
          <a:xfrm>
            <a:off x="389875" y="381000"/>
            <a:ext cx="1734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Que futuro?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905000"/>
            <a:ext cx="661412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8382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u="sng" dirty="0" smtClean="0">
                <a:solidFill>
                  <a:schemeClr val="accent3">
                    <a:lumMod val="75000"/>
                  </a:schemeClr>
                </a:solidFill>
              </a:rPr>
              <a:t>Acordo Parceria 2020</a:t>
            </a:r>
          </a:p>
        </p:txBody>
      </p:sp>
      <p:sp>
        <p:nvSpPr>
          <p:cNvPr id="6" name="Rectângulo 5"/>
          <p:cNvSpPr/>
          <p:nvPr/>
        </p:nvSpPr>
        <p:spPr>
          <a:xfrm>
            <a:off x="389875" y="381000"/>
            <a:ext cx="1734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Que futuro?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33400" y="1524000"/>
            <a:ext cx="815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b="1" dirty="0" smtClean="0">
                <a:solidFill>
                  <a:schemeClr val="accent3">
                    <a:lumMod val="75000"/>
                  </a:schemeClr>
                </a:solidFill>
              </a:rPr>
              <a:t>A Intervenção dos fundos europeus estruturais e de investimento (</a:t>
            </a:r>
            <a:r>
              <a:rPr lang="pt-PT" sz="2400" b="1" dirty="0" err="1" smtClean="0">
                <a:solidFill>
                  <a:schemeClr val="accent3">
                    <a:lumMod val="75000"/>
                  </a:schemeClr>
                </a:solidFill>
              </a:rPr>
              <a:t>FEEI</a:t>
            </a:r>
            <a:r>
              <a:rPr lang="pt-PT" sz="2400" b="1" dirty="0" smtClean="0">
                <a:solidFill>
                  <a:schemeClr val="accent3">
                    <a:lumMod val="75000"/>
                  </a:schemeClr>
                </a:solidFill>
              </a:rPr>
              <a:t>) no âmbito do Portugal 2020 estrutura‐se em torno dos seguintes domínios temáticos: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PT" sz="2400" b="1" dirty="0" smtClean="0"/>
              <a:t> Competitividade e Internacionalização;</a:t>
            </a:r>
          </a:p>
          <a:p>
            <a:pPr>
              <a:buFont typeface="Wingdings" pitchFamily="2" charset="2"/>
              <a:buChar char="v"/>
            </a:pPr>
            <a:endParaRPr lang="pt-PT" sz="2400" b="1" dirty="0" smtClean="0"/>
          </a:p>
          <a:p>
            <a:pPr>
              <a:buFont typeface="Wingdings" pitchFamily="2" charset="2"/>
              <a:buChar char="v"/>
            </a:pPr>
            <a:r>
              <a:rPr lang="pt-PT" sz="2400" b="1" dirty="0" smtClean="0"/>
              <a:t> Inclusão Social e Emprego;</a:t>
            </a:r>
          </a:p>
          <a:p>
            <a:pPr>
              <a:buFont typeface="Wingdings" pitchFamily="2" charset="2"/>
              <a:buChar char="v"/>
            </a:pPr>
            <a:endParaRPr lang="pt-PT" sz="2400" b="1" dirty="0" smtClean="0"/>
          </a:p>
          <a:p>
            <a:pPr>
              <a:buFont typeface="Wingdings" pitchFamily="2" charset="2"/>
              <a:buChar char="v"/>
            </a:pPr>
            <a:r>
              <a:rPr lang="pt-PT" sz="2400" b="1" dirty="0" smtClean="0"/>
              <a:t> Capital Humano;</a:t>
            </a:r>
          </a:p>
          <a:p>
            <a:pPr>
              <a:buFont typeface="Wingdings" pitchFamily="2" charset="2"/>
              <a:buChar char="v"/>
            </a:pPr>
            <a:endParaRPr lang="pt-PT" sz="2400" b="1" dirty="0" smtClean="0"/>
          </a:p>
          <a:p>
            <a:pPr>
              <a:buFont typeface="Wingdings" pitchFamily="2" charset="2"/>
              <a:buChar char="v"/>
            </a:pPr>
            <a:r>
              <a:rPr lang="pt-PT" sz="2400" b="1" dirty="0" smtClean="0"/>
              <a:t> Sustentabilidade e eficiência no uso de recursos.</a:t>
            </a:r>
            <a:endParaRPr lang="pt-P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8382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u="sng" dirty="0" smtClean="0">
                <a:solidFill>
                  <a:schemeClr val="accent3">
                    <a:lumMod val="75000"/>
                  </a:schemeClr>
                </a:solidFill>
              </a:rPr>
              <a:t>PDR - Objetivos Estratégicos de Apoio ao Desenvolvimento Rural 2014-2020 </a:t>
            </a:r>
          </a:p>
        </p:txBody>
      </p:sp>
      <p:sp>
        <p:nvSpPr>
          <p:cNvPr id="6" name="Rectângulo 5"/>
          <p:cNvSpPr/>
          <p:nvPr/>
        </p:nvSpPr>
        <p:spPr>
          <a:xfrm>
            <a:off x="389875" y="381000"/>
            <a:ext cx="1734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Que futuro?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81000" y="1586329"/>
            <a:ext cx="8534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 smtClean="0">
                <a:solidFill>
                  <a:schemeClr val="accent3">
                    <a:lumMod val="75000"/>
                  </a:schemeClr>
                </a:solidFill>
              </a:rPr>
              <a:t>Objetivos estratégicos:</a:t>
            </a:r>
          </a:p>
          <a:p>
            <a:endParaRPr lang="pt-PT" sz="2000" b="1" u="sng" dirty="0" smtClean="0"/>
          </a:p>
          <a:p>
            <a:pPr marL="342900" indent="-342900"/>
            <a:r>
              <a:rPr lang="pt-PT" sz="2000" b="1" dirty="0" smtClean="0"/>
              <a:t>1. Crescimento do valor acrescentado do sector agroflorestal e rentabilidade económica da agricultura;</a:t>
            </a:r>
          </a:p>
          <a:p>
            <a:r>
              <a:rPr lang="pt-PT" sz="2000" b="1" dirty="0" smtClean="0"/>
              <a:t>2. Promoção de uma gestão eficiente e proteção dos recursos</a:t>
            </a:r>
          </a:p>
          <a:p>
            <a:r>
              <a:rPr lang="pt-PT" sz="2000" b="1" dirty="0" smtClean="0"/>
              <a:t>3. Criação de condições para a dinamização económica e social do espaço rural;</a:t>
            </a:r>
          </a:p>
          <a:p>
            <a:endParaRPr lang="pt-PT" sz="2000" b="1" dirty="0" smtClean="0"/>
          </a:p>
          <a:p>
            <a:r>
              <a:rPr lang="pt-PT" sz="2400" b="1" u="sng" dirty="0" smtClean="0">
                <a:solidFill>
                  <a:schemeClr val="accent3">
                    <a:lumMod val="75000"/>
                  </a:schemeClr>
                </a:solidFill>
              </a:rPr>
              <a:t>Objetivos Transversais:</a:t>
            </a:r>
          </a:p>
          <a:p>
            <a:endParaRPr lang="pt-PT" sz="2400" b="1" u="sng" dirty="0" smtClean="0"/>
          </a:p>
          <a:p>
            <a:r>
              <a:rPr lang="pt-PT" sz="2000" b="1" dirty="0" smtClean="0"/>
              <a:t>1. Aumentar a capacidade de inovação, de geração e transferência de conhecimento para o sector agroflorestal</a:t>
            </a:r>
          </a:p>
          <a:p>
            <a:r>
              <a:rPr lang="pt-PT" sz="2000" b="1" dirty="0" smtClean="0"/>
              <a:t>2. Melhoria do nível de capacitação e de aconselhamento dos produtores agrícolas e florestais, nomeadamente na gestão e utilização eficiente dos recursos</a:t>
            </a:r>
            <a:endParaRPr lang="pt-PT" sz="2000" b="1" u="sng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609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u="sng" dirty="0" smtClean="0">
                <a:solidFill>
                  <a:schemeClr val="accent3">
                    <a:lumMod val="75000"/>
                  </a:schemeClr>
                </a:solidFill>
              </a:rPr>
              <a:t>Plano Operacional do Alentejo - Linhas Estruturantes</a:t>
            </a:r>
          </a:p>
        </p:txBody>
      </p:sp>
      <p:sp>
        <p:nvSpPr>
          <p:cNvPr id="6" name="Rectângulo 5"/>
          <p:cNvSpPr/>
          <p:nvPr/>
        </p:nvSpPr>
        <p:spPr>
          <a:xfrm>
            <a:off x="389875" y="228600"/>
            <a:ext cx="1734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Que futuro?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9631" t="19211" r="31262" b="21340"/>
          <a:stretch>
            <a:fillRect/>
          </a:stretch>
        </p:blipFill>
        <p:spPr bwMode="auto">
          <a:xfrm>
            <a:off x="2743200" y="1905000"/>
            <a:ext cx="3429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6172200" y="2615625"/>
            <a:ext cx="2667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Economia de Recursos Naturais</a:t>
            </a:r>
            <a:endParaRPr lang="pt-PT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276600" y="1371600"/>
            <a:ext cx="2667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Emprego e Inclusão Social e Territorial</a:t>
            </a:r>
            <a:endParaRPr lang="pt-PT" sz="1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172200" y="4648200"/>
            <a:ext cx="2667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Novo paradigma da sustentabilidade</a:t>
            </a:r>
            <a:endParaRPr lang="pt-PT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200400" y="5638800"/>
            <a:ext cx="26670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Amenidades do Território</a:t>
            </a:r>
            <a:endParaRPr lang="pt-PT" sz="16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28600" y="4648200"/>
            <a:ext cx="2667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Competências e  Conhecimento</a:t>
            </a:r>
            <a:endParaRPr lang="pt-PT" sz="16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6200" y="2554069"/>
            <a:ext cx="2667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Internacionalização de Ativos do território</a:t>
            </a:r>
            <a:endParaRPr lang="pt-P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7620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solidFill>
                  <a:schemeClr val="accent3">
                    <a:lumMod val="75000"/>
                  </a:schemeClr>
                </a:solidFill>
              </a:rPr>
              <a:t>Formulação da Estratégia de Desenvolvimento Local</a:t>
            </a:r>
            <a:endParaRPr lang="pt-PT" sz="2400" b="1" u="sng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389875" y="381000"/>
            <a:ext cx="1734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Que futuro?</a:t>
            </a:r>
          </a:p>
        </p:txBody>
      </p:sp>
      <p:sp>
        <p:nvSpPr>
          <p:cNvPr id="9" name="Rectângulo 8"/>
          <p:cNvSpPr/>
          <p:nvPr/>
        </p:nvSpPr>
        <p:spPr>
          <a:xfrm>
            <a:off x="228600" y="1371600"/>
            <a:ext cx="8610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 smtClean="0">
                <a:solidFill>
                  <a:schemeClr val="accent3">
                    <a:lumMod val="75000"/>
                  </a:schemeClr>
                </a:solidFill>
              </a:rPr>
              <a:t>O Desenvolvimento Local de Base Comunitária (</a:t>
            </a:r>
            <a:r>
              <a:rPr lang="pt-PT" sz="2000" b="1" dirty="0" err="1" smtClean="0">
                <a:solidFill>
                  <a:schemeClr val="accent3">
                    <a:lumMod val="75000"/>
                  </a:schemeClr>
                </a:solidFill>
              </a:rPr>
              <a:t>DLBC</a:t>
            </a:r>
            <a:r>
              <a:rPr lang="pt-PT" sz="2000" b="1" dirty="0" smtClean="0">
                <a:solidFill>
                  <a:schemeClr val="accent3">
                    <a:lumMod val="75000"/>
                  </a:schemeClr>
                </a:solidFill>
              </a:rPr>
              <a:t>) </a:t>
            </a:r>
          </a:p>
          <a:p>
            <a:pPr algn="ctr"/>
            <a:endParaRPr lang="pt-PT" b="1" dirty="0" smtClean="0"/>
          </a:p>
          <a:p>
            <a:pPr algn="just"/>
            <a:r>
              <a:rPr lang="pt-PT" i="1" dirty="0" smtClean="0"/>
              <a:t>“O </a:t>
            </a:r>
            <a:r>
              <a:rPr lang="pt-PT" i="1" dirty="0" err="1" smtClean="0"/>
              <a:t>DLBC</a:t>
            </a:r>
            <a:r>
              <a:rPr lang="pt-PT" i="1" dirty="0" smtClean="0"/>
              <a:t> visa especialmente promover, em territórios específicos, a concertação estratégica e operacional entre parceiros, focalizada no desenvolvimento local e diversificação das economias de base rural..., bem como na promoção da inovação, na resposta a problemas de pobreza e de exclusão social...” </a:t>
            </a:r>
            <a:endParaRPr lang="pt-PT" dirty="0"/>
          </a:p>
        </p:txBody>
      </p:sp>
      <p:sp>
        <p:nvSpPr>
          <p:cNvPr id="11" name="Rectângulo 10"/>
          <p:cNvSpPr/>
          <p:nvPr/>
        </p:nvSpPr>
        <p:spPr>
          <a:xfrm>
            <a:off x="228600" y="3429000"/>
            <a:ext cx="853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smtClean="0">
                <a:solidFill>
                  <a:schemeClr val="accent3">
                    <a:lumMod val="75000"/>
                  </a:schemeClr>
                </a:solidFill>
              </a:rPr>
              <a:t>PRINCÍPIOS DO </a:t>
            </a:r>
            <a:r>
              <a:rPr lang="pt-PT" sz="2000" b="1" dirty="0" err="1" smtClean="0">
                <a:solidFill>
                  <a:schemeClr val="accent3">
                    <a:lumMod val="75000"/>
                  </a:schemeClr>
                </a:solidFill>
              </a:rPr>
              <a:t>DLBC</a:t>
            </a:r>
            <a:r>
              <a:rPr lang="pt-PT" sz="2000" b="1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</a:p>
          <a:p>
            <a:endParaRPr lang="pt-PT" sz="1000" b="1" dirty="0" smtClean="0"/>
          </a:p>
          <a:p>
            <a:pPr>
              <a:buFont typeface="Wingdings" pitchFamily="2" charset="2"/>
              <a:buChar char="v"/>
            </a:pPr>
            <a:r>
              <a:rPr lang="pt-PT" dirty="0" smtClean="0"/>
              <a:t>Abordagem territorial; </a:t>
            </a:r>
          </a:p>
          <a:p>
            <a:pPr>
              <a:buFont typeface="Wingdings" pitchFamily="2" charset="2"/>
              <a:buChar char="v"/>
            </a:pPr>
            <a:endParaRPr lang="pt-PT" dirty="0" smtClean="0"/>
          </a:p>
          <a:p>
            <a:pPr>
              <a:buFont typeface="Wingdings" pitchFamily="2" charset="2"/>
              <a:buChar char="v"/>
            </a:pPr>
            <a:r>
              <a:rPr lang="pt-PT" dirty="0" smtClean="0"/>
              <a:t>Estratégias integradas (sinergias); </a:t>
            </a:r>
          </a:p>
          <a:p>
            <a:pPr>
              <a:buFont typeface="Wingdings" pitchFamily="2" charset="2"/>
              <a:buChar char="v"/>
            </a:pPr>
            <a:endParaRPr lang="pt-PT" dirty="0" smtClean="0"/>
          </a:p>
          <a:p>
            <a:pPr>
              <a:buFont typeface="Wingdings" pitchFamily="2" charset="2"/>
              <a:buChar char="v"/>
            </a:pPr>
            <a:r>
              <a:rPr lang="pt-PT" dirty="0" smtClean="0"/>
              <a:t>Abordagem </a:t>
            </a:r>
            <a:r>
              <a:rPr lang="pt-PT" i="1" dirty="0" err="1" smtClean="0"/>
              <a:t>bottom-up</a:t>
            </a:r>
            <a:r>
              <a:rPr lang="pt-PT" i="1" dirty="0" smtClean="0"/>
              <a:t> suportadas numa parceria de qualidade;</a:t>
            </a:r>
          </a:p>
          <a:p>
            <a:pPr>
              <a:buFont typeface="Wingdings" pitchFamily="2" charset="2"/>
              <a:buChar char="v"/>
            </a:pPr>
            <a:endParaRPr lang="pt-PT" i="1" dirty="0" smtClean="0"/>
          </a:p>
          <a:p>
            <a:pPr>
              <a:buFont typeface="Wingdings" pitchFamily="2" charset="2"/>
              <a:buChar char="v"/>
            </a:pPr>
            <a:r>
              <a:rPr lang="pt-PT" dirty="0" smtClean="0"/>
              <a:t>Inovação (mercados; produtos; serviços; tecnologias; social); </a:t>
            </a:r>
          </a:p>
          <a:p>
            <a:pPr>
              <a:buFont typeface="Wingdings" pitchFamily="2" charset="2"/>
              <a:buChar char="v"/>
            </a:pPr>
            <a:endParaRPr lang="pt-PT" dirty="0" smtClean="0"/>
          </a:p>
          <a:p>
            <a:pPr>
              <a:buFont typeface="Wingdings" pitchFamily="2" charset="2"/>
              <a:buChar char="v"/>
            </a:pPr>
            <a:r>
              <a:rPr lang="pt-PT" dirty="0" smtClean="0"/>
              <a:t>Trabalho em rede e cooperação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47800" y="1143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685800"/>
            <a:ext cx="4509325" cy="3581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304800" y="44958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A área de intervenção da APRODER tem aproximadamente:</a:t>
            </a:r>
            <a:endParaRPr lang="pt-PT" sz="1600" dirty="0" smtClean="0"/>
          </a:p>
          <a:p>
            <a:pPr>
              <a:lnSpc>
                <a:spcPct val="120000"/>
              </a:lnSpc>
              <a:buFont typeface="Courier New" pitchFamily="49" charset="0"/>
              <a:buChar char="o"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  1.245,8 km</a:t>
            </a:r>
            <a:r>
              <a:rPr lang="pt-PT" sz="16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pt-PT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buFont typeface="Courier New" pitchFamily="49" charset="0"/>
              <a:buChar char="o"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  100.230 habitantes</a:t>
            </a:r>
          </a:p>
          <a:p>
            <a:pPr>
              <a:lnSpc>
                <a:spcPct val="120000"/>
              </a:lnSpc>
              <a:buFont typeface="Courier New" pitchFamily="49" charset="0"/>
              <a:buChar char="o"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   80,45 </a:t>
            </a:r>
            <a:r>
              <a:rPr lang="pt-PT" sz="1600" dirty="0" err="1" smtClean="0">
                <a:solidFill>
                  <a:schemeClr val="accent1">
                    <a:lumMod val="75000"/>
                  </a:schemeClr>
                </a:solidFill>
              </a:rPr>
              <a:t>hab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/km2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28600"/>
            <a:ext cx="3180812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4800600" y="4284786"/>
            <a:ext cx="4419600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53 GAL - 2007 – 2013</a:t>
            </a:r>
          </a:p>
          <a:p>
            <a:pPr marL="342900" indent="-3429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91% do território nacional (Continente e Regiões Autónomas) </a:t>
            </a:r>
          </a:p>
          <a:p>
            <a:pPr marL="342900" indent="-3429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Mais de 4 milhões de portugueses em zonas rurais e periurbanas</a:t>
            </a:r>
          </a:p>
          <a:p>
            <a:pPr marL="342900" indent="-3429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Enquadramento da abordagem LEADER na política pública nacional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81000" y="4572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solidFill>
                  <a:schemeClr val="accent3">
                    <a:lumMod val="75000"/>
                  </a:schemeClr>
                </a:solidFill>
              </a:rPr>
              <a:t>Principais indicadores: Evolução Recente do Território e Posicionamento a Nível Nacional </a:t>
            </a:r>
            <a:endParaRPr lang="pt-PT" sz="2400" b="1" u="sng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304800" y="152400"/>
            <a:ext cx="1734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Que futuro?</a:t>
            </a:r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0" y="59323"/>
            <a:ext cx="2423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09600" y="4848761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600" b="1" u="sng" dirty="0" smtClean="0">
                <a:solidFill>
                  <a:schemeClr val="accent3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Desafios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t-PT" sz="16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Desemprego e exclusão social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t-PT" sz="1600" dirty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E</a:t>
            </a:r>
            <a:r>
              <a:rPr lang="pt-PT" sz="16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volução demográfica (envelhecimento; taxa de natalidade)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t-PT" sz="16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Aumentar a atratividade dos Territórios Rurais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t-PT" sz="16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Assimetrias e potencialidades territoriais (diferenças </a:t>
            </a:r>
            <a:r>
              <a:rPr lang="pt-PT" sz="1600" dirty="0" err="1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PIBpc</a:t>
            </a:r>
            <a:r>
              <a:rPr lang="pt-PT" sz="16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 e níveis de emprego entre regiões) </a:t>
            </a:r>
            <a:endParaRPr lang="pt-PT" sz="1600" dirty="0" smtClean="0">
              <a:cs typeface="Arial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609600" y="1295400"/>
          <a:ext cx="7848600" cy="3276603"/>
        </p:xfrm>
        <a:graphic>
          <a:graphicData uri="http://schemas.openxmlformats.org/drawingml/2006/table">
            <a:tbl>
              <a:tblPr/>
              <a:tblGrid>
                <a:gridCol w="4048225"/>
                <a:gridCol w="991402"/>
                <a:gridCol w="784860"/>
                <a:gridCol w="1197945"/>
                <a:gridCol w="826168"/>
              </a:tblGrid>
              <a:tr h="3011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Indicadores do Território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Local de residência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28390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Portugal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Alentejo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Lezíria do Tejo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APRODER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Taxa de Crescimento populacional (2001-2011) 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1,99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-2,48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2,75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-0,33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Dens_ Pop (N.º hab/ km²)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114,5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24,0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57,9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Índice de envelhecimento (N.º) 2011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127,8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178,1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150,4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145,9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Variação da Taxa de desemprego (2001-2011) 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96,72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52,74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56,17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73,61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Índice de Desenvolvimento Social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0,915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0,892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0,903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0,912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Índice Poder de Compra per capita (2011)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87,99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91,26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98,5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Variação </a:t>
                      </a:r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do PIB per </a:t>
                      </a:r>
                      <a:r>
                        <a:rPr lang="pt-PT" sz="11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capita (*) </a:t>
                      </a:r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(2000-2011) 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29,40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28,80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18,78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pt-PT" sz="11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Variação da  Pop. Empregada por  Setor de Atividade (2001-2011) 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L="11430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-6,23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-7,57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-5,39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-5,4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Sector primário</a:t>
                      </a:r>
                    </a:p>
                  </a:txBody>
                  <a:tcPr marL="11430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-42,42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-27,49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-31,25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-33,5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Sector secundário</a:t>
                      </a:r>
                    </a:p>
                  </a:txBody>
                  <a:tcPr marL="11430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-29,27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-27,38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-27,95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-27,3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Sector terciário (social)</a:t>
                      </a:r>
                    </a:p>
                  </a:txBody>
                  <a:tcPr marL="11430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5,61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-1,30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04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Sector terciário (económico)</a:t>
                      </a:r>
                    </a:p>
                  </a:txBody>
                  <a:tcPr marL="11430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13,74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12,60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17,41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533400" y="4572000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cs typeface="Arial" pitchFamily="34" charset="0"/>
              </a:rPr>
              <a:t>Fonte: Sistematização </a:t>
            </a:r>
            <a:r>
              <a:rPr lang="pt-PT" sz="800" dirty="0" err="1" smtClean="0">
                <a:cs typeface="Arial" pitchFamily="34" charset="0"/>
              </a:rPr>
              <a:t>Aproder</a:t>
            </a:r>
            <a:r>
              <a:rPr lang="pt-PT" sz="800" dirty="0" smtClean="0">
                <a:cs typeface="Arial" pitchFamily="34" charset="0"/>
              </a:rPr>
              <a:t>, </a:t>
            </a:r>
            <a:r>
              <a:rPr lang="pt-PT" sz="800" dirty="0" smtClean="0"/>
              <a:t>INE, Contas Regionais, Censos 2001 e 2011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cs typeface="Arial" pitchFamily="34" charset="0"/>
              </a:rPr>
              <a:t>(*) Dados só ao nível da </a:t>
            </a:r>
            <a:r>
              <a:rPr lang="pt-PT" sz="800" dirty="0" err="1" smtClean="0">
                <a:cs typeface="Arial" pitchFamily="34" charset="0"/>
              </a:rPr>
              <a:t>NUTS</a:t>
            </a:r>
            <a:r>
              <a:rPr lang="pt-PT" sz="800" dirty="0" smtClean="0">
                <a:cs typeface="Arial" pitchFamily="34" charset="0"/>
              </a:rPr>
              <a:t>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04800" y="1378625"/>
          <a:ext cx="8590630" cy="4793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7452"/>
                <a:gridCol w="4470836"/>
                <a:gridCol w="617338"/>
                <a:gridCol w="640781"/>
                <a:gridCol w="664223"/>
              </a:tblGrid>
              <a:tr h="171987"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Eixo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Medidas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P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Fundos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214984"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Eixo 1 - Promoção do Conhecimento e Inovação 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Inovação, formação e qualificação de apoio à Estratégia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FSE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>
                    <a:solidFill>
                      <a:srgbClr val="66FFFF"/>
                    </a:solidFill>
                  </a:tcPr>
                </a:tc>
              </a:tr>
              <a:tr h="107492">
                <a:tc>
                  <a:txBody>
                    <a:bodyPr/>
                    <a:lstStyle/>
                    <a:p>
                      <a:pPr algn="l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Eixo 2 – Gestão Sustentável dos Activos do Território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Património edificado/cultural, natural e paisagístico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Respostas sociais de proximidade, inclusão social e luta contra a pobreza 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>
                          <a:effectLst/>
                          <a:latin typeface="+mj-lt"/>
                        </a:rPr>
                        <a:t>FSE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Reforço e dinamização do tecido associativo local de carácter cultural e recreativo 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Planos de Aldeia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107492">
                <a:tc>
                  <a:txBody>
                    <a:bodyPr/>
                    <a:lstStyle/>
                    <a:p>
                      <a:pPr algn="ctr" fontAlgn="ctr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Eixo 3 - Dinamização Socioeconómica dos Territórios 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Apoio às microempresas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8807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Apoio a actividades na exploração agrícola - regime simplificado de pequenos investimentos (até 25.000€)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Apoio às microempresas com afinidade ao setor agrícola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Apoio aos regimes de qualidade e aos produtos locais 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Circuitos curtos agro-alimentares e mercados locais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Turismo em Espaço Rural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Alojamento local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Empreendedorismo: microeconomia, inclusivo. Viveiros e incubadoras para microempresas locais.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FSE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>
                  <a:txBody>
                    <a:bodyPr/>
                    <a:lstStyle/>
                    <a:p>
                      <a:pPr algn="l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Eixo 4 – Cooperação, capacitação institucional e trabalho em rede 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Cooperação LEADER para o Desenvolvimento e Inovação 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 err="1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>
                          <a:effectLst/>
                          <a:latin typeface="+mj-lt"/>
                        </a:rPr>
                        <a:t>Desenvolvimento de acções de animação territorial e capacitação institucional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FSE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  <a:tr h="21498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Funcionamento e Gestão do GAL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FEADER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FEDER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u="none" strike="noStrike" dirty="0">
                          <a:effectLst/>
                          <a:latin typeface="+mj-lt"/>
                        </a:rPr>
                        <a:t>FSE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300" marR="4300" marT="4300" marB="0" anchor="b"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81000" y="616803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solidFill>
                  <a:schemeClr val="accent3">
                    <a:lumMod val="75000"/>
                  </a:schemeClr>
                </a:solidFill>
              </a:rPr>
              <a:t>Propostas de Intervenção das ADL para o Próximo Quadro de Programação</a:t>
            </a:r>
            <a:endParaRPr lang="pt-PT" sz="2400" b="1" u="sng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304800" y="224135"/>
            <a:ext cx="1734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Que futuro?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PRODER\Desktop\Feira + da Cebola 2014\FRIMOR 2014\IMG_3662.JPG"/>
          <p:cNvPicPr>
            <a:picLocks noChangeAspect="1" noChangeArrowheads="1"/>
          </p:cNvPicPr>
          <p:nvPr/>
        </p:nvPicPr>
        <p:blipFill>
          <a:blip r:embed="rId3" cstate="print"/>
          <a:srcRect l="45754" t="35211" r="6749"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</p:spPr>
      </p:pic>
      <p:pic>
        <p:nvPicPr>
          <p:cNvPr id="2050" name="Picture 2" descr="C:\Users\APRODER\Desktop\Feira + da Cebola 2014\FRIMOR 2014\IMG_3713.JPG"/>
          <p:cNvPicPr>
            <a:picLocks noChangeAspect="1" noChangeArrowheads="1"/>
          </p:cNvPicPr>
          <p:nvPr/>
        </p:nvPicPr>
        <p:blipFill>
          <a:blip r:embed="rId4" cstate="print"/>
          <a:srcRect l="48334" t="18861" r="18333" b="30724"/>
          <a:stretch>
            <a:fillRect/>
          </a:stretch>
        </p:blipFill>
        <p:spPr bwMode="auto">
          <a:xfrm>
            <a:off x="6096000" y="0"/>
            <a:ext cx="3048000" cy="2590800"/>
          </a:xfrm>
          <a:prstGeom prst="rect">
            <a:avLst/>
          </a:prstGeom>
          <a:noFill/>
        </p:spPr>
      </p:pic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667000" y="5726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50000"/>
                  </a:schemeClr>
                </a:solidFill>
              </a:rPr>
              <a:t>OBRIGADA PELA VOSSA ATENÇÃO!</a:t>
            </a:r>
            <a:endParaRPr lang="pt-P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3" descr="C:\Users\APRODER\Desktop\Feira + da Cebola 2014\FRIMOR 2014\IMG_3625.JPG"/>
          <p:cNvPicPr>
            <a:picLocks noChangeAspect="1" noChangeArrowheads="1"/>
          </p:cNvPicPr>
          <p:nvPr/>
        </p:nvPicPr>
        <p:blipFill>
          <a:blip r:embed="rId6" cstate="print"/>
          <a:srcRect r="16667" b="-1164"/>
          <a:stretch>
            <a:fillRect/>
          </a:stretch>
        </p:blipFill>
        <p:spPr bwMode="auto">
          <a:xfrm>
            <a:off x="1" y="0"/>
            <a:ext cx="3429000" cy="2667000"/>
          </a:xfrm>
          <a:prstGeom prst="rect">
            <a:avLst/>
          </a:prstGeom>
          <a:noFill/>
        </p:spPr>
      </p:pic>
      <p:pic>
        <p:nvPicPr>
          <p:cNvPr id="6" name="Picture 2" descr="C:\Users\APRODER\Desktop\Feira + da Cebola 2014\FRIMOR 2014\IMG_3619.JPG"/>
          <p:cNvPicPr>
            <a:picLocks noChangeAspect="1" noChangeArrowheads="1"/>
          </p:cNvPicPr>
          <p:nvPr/>
        </p:nvPicPr>
        <p:blipFill>
          <a:blip r:embed="rId7" cstate="print"/>
          <a:srcRect l="3794" r="14134" b="-869"/>
          <a:stretch>
            <a:fillRect/>
          </a:stretch>
        </p:blipFill>
        <p:spPr bwMode="auto">
          <a:xfrm>
            <a:off x="2057400" y="2133600"/>
            <a:ext cx="5181600" cy="3579043"/>
          </a:xfrm>
          <a:prstGeom prst="rect">
            <a:avLst/>
          </a:prstGeom>
          <a:noFill/>
        </p:spPr>
      </p:pic>
      <p:pic>
        <p:nvPicPr>
          <p:cNvPr id="2051" name="Picture 3" descr="C:\Users\APRODER\Desktop\Feira + da Cebola 2014\FRIMOR 2014\IMG_3709.JPG"/>
          <p:cNvPicPr>
            <a:picLocks noChangeAspect="1" noChangeArrowheads="1"/>
          </p:cNvPicPr>
          <p:nvPr/>
        </p:nvPicPr>
        <p:blipFill>
          <a:blip r:embed="rId8" cstate="print"/>
          <a:srcRect l="29167" t="12930" r="28333" b="18861"/>
          <a:stretch>
            <a:fillRect/>
          </a:stretch>
        </p:blipFill>
        <p:spPr bwMode="auto">
          <a:xfrm>
            <a:off x="0" y="2590801"/>
            <a:ext cx="2281031" cy="2057400"/>
          </a:xfrm>
          <a:prstGeom prst="rect">
            <a:avLst/>
          </a:prstGeom>
          <a:noFill/>
        </p:spPr>
      </p:pic>
      <p:pic>
        <p:nvPicPr>
          <p:cNvPr id="2052" name="Picture 4" descr="C:\Users\APRODER\Desktop\Feira + da Cebola 2014\FRIMOR 2014\IMG_3640.JPG"/>
          <p:cNvPicPr>
            <a:picLocks noChangeAspect="1" noChangeArrowheads="1"/>
          </p:cNvPicPr>
          <p:nvPr/>
        </p:nvPicPr>
        <p:blipFill>
          <a:blip r:embed="rId9" cstate="print"/>
          <a:srcRect l="35000" t="5516" b="14413"/>
          <a:stretch>
            <a:fillRect/>
          </a:stretch>
        </p:blipFill>
        <p:spPr bwMode="auto">
          <a:xfrm>
            <a:off x="6832600" y="4038600"/>
            <a:ext cx="23114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95400" y="457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457200" y="990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286000" y="304800"/>
            <a:ext cx="4648200" cy="565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100"/>
              </a:lnSpc>
            </a:pPr>
            <a:r>
              <a:rPr lang="pt-PT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PT" b="1" dirty="0" smtClean="0">
                <a:solidFill>
                  <a:schemeClr val="tx2">
                    <a:lumMod val="75000"/>
                  </a:schemeClr>
                </a:solidFill>
              </a:rPr>
              <a:t>OBJETIVOS ESPECÍFICOS DA APRODER</a:t>
            </a:r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0" algn="ctr">
              <a:lnSpc>
                <a:spcPts val="3100"/>
              </a:lnSpc>
            </a:pPr>
            <a:endParaRPr lang="pt-PT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0" indent="-177800" algn="ctr">
              <a:lnSpc>
                <a:spcPts val="3100"/>
              </a:lnSpc>
            </a:pP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Assistência técnica</a:t>
            </a:r>
          </a:p>
          <a:p>
            <a:pPr lvl="0" indent="-177800" algn="ctr">
              <a:lnSpc>
                <a:spcPts val="3100"/>
              </a:lnSpc>
            </a:pP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Formação profissional</a:t>
            </a:r>
          </a:p>
          <a:p>
            <a:pPr lvl="0" indent="-177800" algn="ctr">
              <a:lnSpc>
                <a:spcPts val="3100"/>
              </a:lnSpc>
            </a:pPr>
            <a:r>
              <a:rPr lang="pt-PT" dirty="0" smtClean="0">
                <a:solidFill>
                  <a:schemeClr val="accent3">
                    <a:lumMod val="75000"/>
                  </a:schemeClr>
                </a:solidFill>
              </a:rPr>
              <a:t>Divulgação e </a:t>
            </a: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informação</a:t>
            </a:r>
          </a:p>
          <a:p>
            <a:pPr lvl="0" indent="-177800" algn="ctr">
              <a:lnSpc>
                <a:spcPts val="3100"/>
              </a:lnSpc>
            </a:pPr>
            <a:r>
              <a:rPr lang="pt-PT" dirty="0" smtClean="0">
                <a:solidFill>
                  <a:schemeClr val="accent3">
                    <a:lumMod val="75000"/>
                  </a:schemeClr>
                </a:solidFill>
              </a:rPr>
              <a:t>Motivação e apoio </a:t>
            </a: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à criação e desenvolvimento de pequenas e médias empresas</a:t>
            </a:r>
            <a:r>
              <a:rPr lang="pt-PT" dirty="0" smtClean="0">
                <a:solidFill>
                  <a:schemeClr val="accent3">
                    <a:lumMod val="75000"/>
                  </a:schemeClr>
                </a:solidFill>
              </a:rPr>
              <a:t>, ao </a:t>
            </a: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artesanato</a:t>
            </a:r>
            <a:r>
              <a:rPr lang="pt-PT" dirty="0" smtClean="0">
                <a:solidFill>
                  <a:schemeClr val="accent3">
                    <a:lumMod val="75000"/>
                  </a:schemeClr>
                </a:solidFill>
              </a:rPr>
              <a:t> e aos </a:t>
            </a: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serviços de apoio em zonas rurais</a:t>
            </a:r>
          </a:p>
          <a:p>
            <a:pPr lvl="0" indent="-177800" algn="ctr">
              <a:lnSpc>
                <a:spcPts val="3100"/>
              </a:lnSpc>
            </a:pPr>
            <a:r>
              <a:rPr lang="pt-PT" dirty="0" smtClean="0">
                <a:solidFill>
                  <a:schemeClr val="accent3">
                    <a:lumMod val="75000"/>
                  </a:schemeClr>
                </a:solidFill>
              </a:rPr>
              <a:t>Promoção do </a:t>
            </a: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turismo rural</a:t>
            </a:r>
          </a:p>
          <a:p>
            <a:pPr lvl="0" indent="-177800" algn="ctr">
              <a:lnSpc>
                <a:spcPts val="3100"/>
              </a:lnSpc>
            </a:pPr>
            <a:r>
              <a:rPr lang="pt-PT" dirty="0" smtClean="0">
                <a:solidFill>
                  <a:schemeClr val="accent3">
                    <a:lumMod val="75000"/>
                  </a:schemeClr>
                </a:solidFill>
              </a:rPr>
              <a:t>Fomento e </a:t>
            </a: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valorização de produtos a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grícolas </a:t>
            </a:r>
            <a:r>
              <a:rPr lang="pt-PT" dirty="0" smtClean="0">
                <a:solidFill>
                  <a:schemeClr val="accent3">
                    <a:lumMod val="75000"/>
                  </a:schemeClr>
                </a:solidFill>
              </a:rPr>
              <a:t>e outros </a:t>
            </a: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produtos tradicionais da região</a:t>
            </a:r>
          </a:p>
          <a:p>
            <a:pPr lvl="0" indent="-177800" algn="ctr">
              <a:lnSpc>
                <a:spcPts val="3100"/>
              </a:lnSpc>
            </a:pPr>
            <a:r>
              <a:rPr lang="pt-PT" dirty="0" smtClean="0">
                <a:solidFill>
                  <a:schemeClr val="accent3">
                    <a:lumMod val="75000"/>
                  </a:schemeClr>
                </a:solidFill>
              </a:rPr>
              <a:t>Constituir-se como entidade gestora do Programa Leader/Subprograma 3 do PRODER e </a:t>
            </a:r>
            <a:r>
              <a:rPr lang="pt-PT" b="1" dirty="0" smtClean="0">
                <a:solidFill>
                  <a:schemeClr val="accent3">
                    <a:lumMod val="75000"/>
                  </a:schemeClr>
                </a:solidFill>
              </a:rPr>
              <a:t>Futuros Programas</a:t>
            </a:r>
            <a:endParaRPr lang="pt-PT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1000" y="914401"/>
            <a:ext cx="8534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INDICE:</a:t>
            </a:r>
          </a:p>
          <a:p>
            <a:endParaRPr lang="pt-PT" sz="2400" b="1" dirty="0" smtClean="0"/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 APRODER – Quem somos?</a:t>
            </a:r>
          </a:p>
          <a:p>
            <a:endParaRPr lang="pt-PT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PT" sz="2400" b="1" dirty="0" smtClean="0">
                <a:solidFill>
                  <a:schemeClr val="accent3">
                    <a:lumMod val="50000"/>
                  </a:schemeClr>
                </a:solidFill>
              </a:rPr>
              <a:t>A abordagem “Leader”</a:t>
            </a:r>
          </a:p>
          <a:p>
            <a:endParaRPr lang="pt-PT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As 3 primeiras gerações </a:t>
            </a:r>
          </a:p>
          <a:p>
            <a:pPr lvl="1"/>
            <a:endParaRPr lang="pt-PT" sz="1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PRODER – Subprograma 3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Principais atividades desenvolvidas e alguns projetos apoiados e em curso</a:t>
            </a:r>
          </a:p>
          <a:p>
            <a:endParaRPr lang="pt-P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3">
                    <a:lumMod val="75000"/>
                  </a:schemeClr>
                </a:solidFill>
              </a:rPr>
              <a:t>Que futuro?</a:t>
            </a:r>
          </a:p>
          <a:p>
            <a:endParaRPr lang="pt-PT" sz="24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38200" y="457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457200" y="228600"/>
            <a:ext cx="8229600" cy="560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chemeClr val="tx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A ABORDAGEM LEADER </a:t>
            </a:r>
          </a:p>
          <a:p>
            <a:pPr algn="ctr"/>
            <a:endParaRPr lang="pt-PT" dirty="0" smtClean="0">
              <a:solidFill>
                <a:schemeClr val="accent1">
                  <a:lumMod val="75000"/>
                </a:schemeClr>
              </a:solidFill>
              <a:cs typeface="Arial" charset="0"/>
            </a:endParaRPr>
          </a:p>
          <a:p>
            <a:pPr marL="355600" indent="-355600" algn="ctr">
              <a:lnSpc>
                <a:spcPct val="150000"/>
              </a:lnSpc>
            </a:pPr>
            <a:r>
              <a:rPr lang="pt-PT" sz="2000" b="1" dirty="0" smtClean="0">
                <a:solidFill>
                  <a:schemeClr val="tx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Reconsidera</a:t>
            </a:r>
            <a:r>
              <a:rPr lang="pt-PT" sz="2000" dirty="0" smtClean="0">
                <a:solidFill>
                  <a:schemeClr val="tx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 as abordagens de “desenvolvimento rural” que existiram até aos anos 80 </a:t>
            </a:r>
          </a:p>
          <a:p>
            <a:pPr marL="355600" indent="-355600" algn="ctr">
              <a:lnSpc>
                <a:spcPts val="3500"/>
              </a:lnSpc>
            </a:pPr>
            <a:r>
              <a:rPr lang="pt-PT" sz="2000" b="1" dirty="0" smtClean="0">
                <a:solidFill>
                  <a:schemeClr val="accent3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Passa</a:t>
            </a:r>
            <a:r>
              <a:rPr lang="pt-PT" sz="2000" dirty="0" smtClean="0">
                <a:solidFill>
                  <a:schemeClr val="accent3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 de uma lógica de crescimento para uma lógica de desenvolvimento sustentável</a:t>
            </a:r>
            <a:r>
              <a:rPr lang="pt-PT" sz="2000" dirty="0" smtClean="0">
                <a:solidFill>
                  <a:schemeClr val="tx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, nas suas dimensões AMBIENTAL, ECONÓMICA, SOCIAL E CULTURAL</a:t>
            </a:r>
          </a:p>
          <a:p>
            <a:pPr marL="355600" indent="-355600" algn="ctr">
              <a:lnSpc>
                <a:spcPts val="3500"/>
              </a:lnSpc>
            </a:pPr>
            <a:r>
              <a:rPr lang="pt-PT" sz="2000" b="1" dirty="0" smtClean="0">
                <a:solidFill>
                  <a:schemeClr val="tx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Propõe</a:t>
            </a: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pt-PT" sz="2000" dirty="0" smtClean="0">
                <a:solidFill>
                  <a:schemeClr val="accent3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novas formas de abordagem dos territórios rurais</a:t>
            </a:r>
          </a:p>
          <a:p>
            <a:pPr marL="355600" indent="-355600" algn="ctr">
              <a:lnSpc>
                <a:spcPts val="3500"/>
              </a:lnSpc>
            </a:pPr>
            <a:r>
              <a:rPr lang="pt-PT" sz="2000" b="1" dirty="0" smtClean="0">
                <a:solidFill>
                  <a:schemeClr val="tx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É </a:t>
            </a:r>
            <a:r>
              <a:rPr lang="pt-PT" sz="2000" dirty="0" smtClean="0">
                <a:solidFill>
                  <a:schemeClr val="tx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um </a:t>
            </a:r>
            <a:r>
              <a:rPr lang="pt-PT" sz="2000" dirty="0" smtClean="0">
                <a:solidFill>
                  <a:schemeClr val="accent3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Programa de Iniciativa Comunitária</a:t>
            </a: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, </a:t>
            </a:r>
            <a:r>
              <a:rPr lang="pt-PT" sz="2000" dirty="0" smtClean="0">
                <a:solidFill>
                  <a:schemeClr val="tx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de que o LEADER  foi uma das experiências mais bem sucedidas.</a:t>
            </a:r>
          </a:p>
          <a:p>
            <a:pPr marL="273050" indent="-273050" algn="ctr">
              <a:lnSpc>
                <a:spcPts val="3500"/>
              </a:lnSpc>
            </a:pPr>
            <a:r>
              <a:rPr lang="pt-PT" sz="2000" b="1" dirty="0" smtClean="0">
                <a:solidFill>
                  <a:schemeClr val="accent3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Desde</a:t>
            </a:r>
            <a:r>
              <a:rPr lang="pt-PT" sz="2000" dirty="0" smtClean="0">
                <a:solidFill>
                  <a:schemeClr val="accent3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 o lançamento do LEADER l, em 1991, foi realizado um trabalho considerável  no terreno, na realização de projetos de desenvolvimento e no plano metodológico, do “como fazer” ao “como fazem os outros” </a:t>
            </a:r>
            <a:endParaRPr lang="pt-PT" sz="2000" dirty="0">
              <a:solidFill>
                <a:schemeClr val="accent3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00200" y="4572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Picture 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269" y="482600"/>
            <a:ext cx="8696131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ângulo 7"/>
          <p:cNvSpPr/>
          <p:nvPr/>
        </p:nvSpPr>
        <p:spPr>
          <a:xfrm>
            <a:off x="838200" y="164068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Enquanto Iniciativa Comunitária, o programa teve três gerações em Portugal 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J Botelho\Desktop\LOGOTIPOS\APRO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172200"/>
            <a:ext cx="609600" cy="36391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209800" y="65663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ASSOCIAÇÃO PARA A PROMOÇÃO DO DESENVOLVIMENTO RURAL DO RIBATEJO</a:t>
            </a:r>
            <a:endParaRPr lang="pt-PT" sz="8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320139"/>
            <a:ext cx="8382000" cy="524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ctr" eaLnBrk="0" hangingPunct="0">
              <a:lnSpc>
                <a:spcPts val="35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pt-PT" altLang="pt-PT" b="1" dirty="0" smtClean="0">
                <a:solidFill>
                  <a:schemeClr val="tx2">
                    <a:lumMod val="75000"/>
                  </a:schemeClr>
                </a:solidFill>
              </a:rPr>
              <a:t>A ABORDAGEM LEADER ASSENTA NUM </a:t>
            </a:r>
          </a:p>
          <a:p>
            <a:pPr marL="533400" indent="-533400" algn="ctr" eaLnBrk="0" hangingPunct="0">
              <a:lnSpc>
                <a:spcPts val="35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pt-PT" altLang="pt-PT" b="1" dirty="0" smtClean="0">
                <a:solidFill>
                  <a:schemeClr val="tx2">
                    <a:lumMod val="75000"/>
                  </a:schemeClr>
                </a:solidFill>
              </a:rPr>
              <a:t>CONJUNTO DE PRINCÍPIOS</a:t>
            </a:r>
          </a:p>
          <a:p>
            <a:pPr marL="533400" indent="-533400" algn="ctr" eaLnBrk="0" hangingPunct="0">
              <a:lnSpc>
                <a:spcPts val="35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pt-PT" altLang="pt-PT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altLang="pt-PT" sz="2000" dirty="0">
                <a:solidFill>
                  <a:schemeClr val="accent1">
                    <a:lumMod val="75000"/>
                  </a:schemeClr>
                </a:solidFill>
              </a:rPr>
              <a:t>Na </a:t>
            </a:r>
            <a:r>
              <a:rPr lang="pt-PT" altLang="pt-PT" sz="2000" dirty="0">
                <a:solidFill>
                  <a:schemeClr val="accent3">
                    <a:lumMod val="50000"/>
                  </a:schemeClr>
                </a:solidFill>
              </a:rPr>
              <a:t>abordagem territorial </a:t>
            </a:r>
            <a:r>
              <a:rPr lang="pt-PT" altLang="pt-PT" sz="2000" dirty="0">
                <a:solidFill>
                  <a:schemeClr val="tx2">
                    <a:lumMod val="75000"/>
                  </a:schemeClr>
                </a:solidFill>
              </a:rPr>
              <a:t>numa lógica de grande proximidade com o território </a:t>
            </a:r>
          </a:p>
          <a:p>
            <a:pPr marL="533400" indent="-533400" algn="ctr" eaLnBrk="0" hangingPunct="0">
              <a:lnSpc>
                <a:spcPts val="3500"/>
              </a:lnSpc>
              <a:spcBef>
                <a:spcPct val="20000"/>
              </a:spcBef>
              <a:buFont typeface="Monotype Sorts"/>
              <a:buNone/>
            </a:pPr>
            <a:r>
              <a:rPr lang="pt-PT" altLang="pt-PT" sz="2000" dirty="0" smtClean="0">
                <a:solidFill>
                  <a:schemeClr val="accent1">
                    <a:lumMod val="75000"/>
                  </a:schemeClr>
                </a:solidFill>
              </a:rPr>
              <a:t>Na </a:t>
            </a:r>
            <a:r>
              <a:rPr lang="pt-PT" altLang="pt-PT" sz="2000" dirty="0">
                <a:solidFill>
                  <a:schemeClr val="accent3">
                    <a:lumMod val="50000"/>
                  </a:schemeClr>
                </a:solidFill>
              </a:rPr>
              <a:t>abordagem integrada e multi-sectorial </a:t>
            </a:r>
          </a:p>
          <a:p>
            <a:pPr marL="533400" indent="-533400" algn="ctr" eaLnBrk="0" hangingPunct="0">
              <a:lnSpc>
                <a:spcPts val="3500"/>
              </a:lnSpc>
              <a:spcBef>
                <a:spcPct val="20000"/>
              </a:spcBef>
              <a:buFont typeface="Monotype Sorts"/>
              <a:buNone/>
            </a:pPr>
            <a:r>
              <a:rPr lang="pt-PT" altLang="pt-PT" sz="2000" dirty="0" smtClean="0">
                <a:solidFill>
                  <a:schemeClr val="accent1">
                    <a:lumMod val="75000"/>
                  </a:schemeClr>
                </a:solidFill>
              </a:rPr>
              <a:t>Na </a:t>
            </a:r>
            <a:r>
              <a:rPr lang="pt-PT" altLang="pt-PT" sz="2000" dirty="0">
                <a:solidFill>
                  <a:schemeClr val="accent3">
                    <a:lumMod val="50000"/>
                  </a:schemeClr>
                </a:solidFill>
              </a:rPr>
              <a:t>abordagem local e ascendente </a:t>
            </a:r>
            <a:r>
              <a:rPr lang="pt-PT" altLang="pt-PT" sz="2000" dirty="0">
                <a:solidFill>
                  <a:schemeClr val="tx2">
                    <a:lumMod val="75000"/>
                  </a:schemeClr>
                </a:solidFill>
              </a:rPr>
              <a:t>numa perspectiva de grande proximidade com as pessoas </a:t>
            </a:r>
          </a:p>
          <a:p>
            <a:pPr marL="533400" indent="-533400" algn="ctr" eaLnBrk="0" hangingPunct="0">
              <a:lnSpc>
                <a:spcPts val="3500"/>
              </a:lnSpc>
              <a:spcBef>
                <a:spcPct val="20000"/>
              </a:spcBef>
              <a:buFont typeface="Monotype Sorts"/>
              <a:buNone/>
            </a:pPr>
            <a:r>
              <a:rPr lang="pt-PT" altLang="pt-PT" sz="2000" dirty="0" smtClean="0">
                <a:solidFill>
                  <a:schemeClr val="tx2">
                    <a:lumMod val="75000"/>
                  </a:schemeClr>
                </a:solidFill>
              </a:rPr>
              <a:t>Na </a:t>
            </a:r>
            <a:r>
              <a:rPr lang="pt-PT" altLang="pt-PT" sz="2000" dirty="0">
                <a:solidFill>
                  <a:schemeClr val="tx2">
                    <a:lumMod val="75000"/>
                  </a:schemeClr>
                </a:solidFill>
              </a:rPr>
              <a:t>constituição de uma </a:t>
            </a:r>
            <a:r>
              <a:rPr lang="pt-PT" altLang="pt-PT" sz="2000" dirty="0">
                <a:solidFill>
                  <a:schemeClr val="accent3">
                    <a:lumMod val="50000"/>
                  </a:schemeClr>
                </a:solidFill>
              </a:rPr>
              <a:t>parceria local </a:t>
            </a:r>
            <a:r>
              <a:rPr lang="pt-PT" altLang="pt-PT" sz="2000" dirty="0">
                <a:solidFill>
                  <a:schemeClr val="tx2">
                    <a:lumMod val="75000"/>
                  </a:schemeClr>
                </a:solidFill>
              </a:rPr>
              <a:t>diversificada e representativa</a:t>
            </a:r>
          </a:p>
          <a:p>
            <a:pPr marL="533400" indent="-533400" algn="ctr" eaLnBrk="0" hangingPunct="0">
              <a:lnSpc>
                <a:spcPts val="3500"/>
              </a:lnSpc>
              <a:spcBef>
                <a:spcPct val="20000"/>
              </a:spcBef>
              <a:buFont typeface="Monotype Sorts"/>
              <a:buNone/>
            </a:pPr>
            <a:r>
              <a:rPr lang="pt-PT" altLang="pt-PT" sz="2000" dirty="0" smtClean="0">
                <a:solidFill>
                  <a:schemeClr val="accent1">
                    <a:lumMod val="75000"/>
                  </a:schemeClr>
                </a:solidFill>
              </a:rPr>
              <a:t>Na </a:t>
            </a:r>
            <a:r>
              <a:rPr lang="pt-PT" altLang="pt-PT" sz="2000" dirty="0">
                <a:solidFill>
                  <a:schemeClr val="accent1">
                    <a:lumMod val="75000"/>
                  </a:schemeClr>
                </a:solidFill>
              </a:rPr>
              <a:t>aposta na </a:t>
            </a:r>
            <a:r>
              <a:rPr lang="pt-PT" altLang="pt-PT" sz="2000" dirty="0">
                <a:solidFill>
                  <a:schemeClr val="accent3">
                    <a:lumMod val="50000"/>
                  </a:schemeClr>
                </a:solidFill>
              </a:rPr>
              <a:t>inovação e no conhecimento </a:t>
            </a:r>
          </a:p>
          <a:p>
            <a:pPr marL="533400" indent="-533400" algn="ctr" eaLnBrk="0" hangingPunct="0">
              <a:lnSpc>
                <a:spcPts val="3500"/>
              </a:lnSpc>
              <a:spcBef>
                <a:spcPct val="20000"/>
              </a:spcBef>
              <a:buFont typeface="Monotype Sorts"/>
              <a:buNone/>
            </a:pPr>
            <a:r>
              <a:rPr lang="pt-PT" altLang="pt-PT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PT" altLang="pt-PT" sz="2000" dirty="0">
                <a:solidFill>
                  <a:schemeClr val="tx2">
                    <a:lumMod val="75000"/>
                  </a:schemeClr>
                </a:solidFill>
              </a:rPr>
              <a:t>Na organização em </a:t>
            </a:r>
            <a:r>
              <a:rPr lang="pt-PT" altLang="pt-PT" sz="2000" dirty="0">
                <a:solidFill>
                  <a:schemeClr val="accent3">
                    <a:lumMod val="50000"/>
                  </a:schemeClr>
                </a:solidFill>
              </a:rPr>
              <a:t>rede e na cooperação </a:t>
            </a:r>
          </a:p>
          <a:p>
            <a:pPr marL="533400" indent="-533400" algn="ctr" eaLnBrk="0" hangingPunct="0">
              <a:lnSpc>
                <a:spcPts val="3500"/>
              </a:lnSpc>
              <a:spcBef>
                <a:spcPct val="20000"/>
              </a:spcBef>
              <a:buFont typeface="Monotype Sorts"/>
              <a:buNone/>
            </a:pPr>
            <a:r>
              <a:rPr lang="pt-PT" altLang="pt-PT" sz="2000" dirty="0" smtClean="0">
                <a:solidFill>
                  <a:schemeClr val="accent1">
                    <a:lumMod val="75000"/>
                  </a:schemeClr>
                </a:solidFill>
              </a:rPr>
              <a:t>Na </a:t>
            </a:r>
            <a:r>
              <a:rPr lang="pt-PT" altLang="pt-PT" sz="2000" dirty="0">
                <a:solidFill>
                  <a:schemeClr val="accent3">
                    <a:lumMod val="50000"/>
                  </a:schemeClr>
                </a:solidFill>
              </a:rPr>
              <a:t>autonomia e descentralização das decisões e da gestão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2270</Words>
  <Application>Microsoft Office PowerPoint</Application>
  <PresentationFormat>Apresentação no Ecrã (4:3)</PresentationFormat>
  <Paragraphs>565</Paragraphs>
  <Slides>42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42</vt:i4>
      </vt:variant>
    </vt:vector>
  </HeadingPairs>
  <TitlesOfParts>
    <vt:vector size="43" baseType="lpstr">
      <vt:lpstr>Tema do Office</vt:lpstr>
      <vt:lpstr>MELHOR QUALIDADE DE VIDA NOS TERRITÓRIOS (ZONAS) RURAIS A ABORDAGEM LEADER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  <vt:lpstr>Diapositivo 34</vt:lpstr>
      <vt:lpstr>Diapositivo 35</vt:lpstr>
      <vt:lpstr>Diapositivo 36</vt:lpstr>
      <vt:lpstr>Diapositivo 37</vt:lpstr>
      <vt:lpstr>Diapositivo 38</vt:lpstr>
      <vt:lpstr>Diapositivo 39</vt:lpstr>
      <vt:lpstr>Diapositivo 40</vt:lpstr>
      <vt:lpstr>Diapositivo 41</vt:lpstr>
      <vt:lpstr>Diapositivo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MELHOR QUALIDADE DE VIDA NOS TERRITÓRIOS (ZONAS) RURAIS A ABORDAGEM LEADER</dc:title>
  <dc:creator>APRODER</dc:creator>
  <cp:lastModifiedBy>APRODER</cp:lastModifiedBy>
  <cp:revision>304</cp:revision>
  <dcterms:created xsi:type="dcterms:W3CDTF">2014-06-10T22:50:49Z</dcterms:created>
  <dcterms:modified xsi:type="dcterms:W3CDTF">2014-08-31T19:07:48Z</dcterms:modified>
</cp:coreProperties>
</file>